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4"/>
  </p:notesMasterIdLst>
  <p:sldIdLst>
    <p:sldId id="319" r:id="rId2"/>
    <p:sldId id="279" r:id="rId3"/>
    <p:sldId id="299" r:id="rId4"/>
    <p:sldId id="316" r:id="rId5"/>
    <p:sldId id="338" r:id="rId6"/>
    <p:sldId id="312" r:id="rId7"/>
    <p:sldId id="285" r:id="rId8"/>
    <p:sldId id="257" r:id="rId9"/>
    <p:sldId id="286" r:id="rId10"/>
    <p:sldId id="322" r:id="rId11"/>
    <p:sldId id="323" r:id="rId12"/>
    <p:sldId id="287" r:id="rId13"/>
    <p:sldId id="277" r:id="rId14"/>
    <p:sldId id="291" r:id="rId15"/>
    <p:sldId id="294" r:id="rId16"/>
    <p:sldId id="309" r:id="rId17"/>
    <p:sldId id="289" r:id="rId18"/>
    <p:sldId id="290" r:id="rId19"/>
    <p:sldId id="320" r:id="rId20"/>
    <p:sldId id="275" r:id="rId21"/>
    <p:sldId id="300" r:id="rId22"/>
    <p:sldId id="314" r:id="rId23"/>
    <p:sldId id="326" r:id="rId24"/>
    <p:sldId id="302" r:id="rId25"/>
    <p:sldId id="332" r:id="rId26"/>
    <p:sldId id="306" r:id="rId27"/>
    <p:sldId id="307" r:id="rId28"/>
    <p:sldId id="331" r:id="rId29"/>
    <p:sldId id="328" r:id="rId30"/>
    <p:sldId id="329" r:id="rId31"/>
    <p:sldId id="334" r:id="rId32"/>
    <p:sldId id="301" r:id="rId33"/>
    <p:sldId id="336" r:id="rId34"/>
    <p:sldId id="321" r:id="rId35"/>
    <p:sldId id="303" r:id="rId36"/>
    <p:sldId id="304" r:id="rId37"/>
    <p:sldId id="305" r:id="rId38"/>
    <p:sldId id="324" r:id="rId39"/>
    <p:sldId id="310" r:id="rId40"/>
    <p:sldId id="318" r:id="rId41"/>
    <p:sldId id="274" r:id="rId42"/>
    <p:sldId id="311" r:id="rId43"/>
  </p:sldIdLst>
  <p:sldSz cx="12192000" cy="6858000"/>
  <p:notesSz cx="6858000" cy="9144000"/>
  <p:embeddedFontLst>
    <p:embeddedFont>
      <p:font typeface="迷你简综艺" panose="02010600030101010101" charset="-122"/>
      <p:regular r:id="rId45"/>
    </p:embeddedFont>
    <p:embeddedFont>
      <p:font typeface="黑体" panose="02010609060101010101" pitchFamily="49" charset="-122"/>
      <p:regular r:id="rId46"/>
    </p:embeddedFont>
    <p:embeddedFont>
      <p:font typeface="华文新魏" panose="02010800040101010101" pitchFamily="2" charset="-122"/>
      <p:regular r:id="rId47"/>
    </p:embeddedFont>
    <p:embeddedFont>
      <p:font typeface="Agency FB" panose="020B0503020202020204" pitchFamily="34" charset="0"/>
      <p:regular r:id="rId48"/>
      <p:bold r:id="rId49"/>
    </p:embeddedFont>
    <p:embeddedFont>
      <p:font typeface="微软雅黑" panose="020B0503020204020204" pitchFamily="34" charset="-122"/>
      <p:regular r:id="rId50"/>
      <p:bold r:id="rId51"/>
    </p:embeddedFont>
    <p:embeddedFont>
      <p:font typeface="等线" panose="02010600030101010101" pitchFamily="2" charset="-122"/>
      <p:regular r:id="rId52"/>
      <p:bold r:id="rId53"/>
    </p:embeddedFont>
    <p:embeddedFont>
      <p:font typeface="迷你简菱心" panose="02010600030101010101" charset="-122"/>
      <p:regular r:id="rId54"/>
    </p:embeddedFont>
    <p:embeddedFont>
      <p:font typeface="Arial Rounded MT Bold" panose="020F0704030504030204" pitchFamily="34" charset="0"/>
      <p:regular r:id="rId55"/>
    </p:embeddedFont>
  </p:embeddedFontLst>
  <p:custDataLst>
    <p:tags r:id="rId56"/>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3748" userDrawn="1">
          <p15:clr>
            <a:srgbClr val="A4A3A4"/>
          </p15:clr>
        </p15:guide>
        <p15:guide id="2" pos="7423" userDrawn="1">
          <p15:clr>
            <a:srgbClr val="A4A3A4"/>
          </p15:clr>
        </p15:guide>
        <p15:guide id="3" orient="horz" pos="527" userDrawn="1">
          <p15:clr>
            <a:srgbClr val="A4A3A4"/>
          </p15:clr>
        </p15:guide>
        <p15:guide id="4" pos="3069" userDrawn="1">
          <p15:clr>
            <a:srgbClr val="A4A3A4"/>
          </p15:clr>
        </p15:guide>
        <p15:guide id="5" pos="393" userDrawn="1">
          <p15:clr>
            <a:srgbClr val="A4A3A4"/>
          </p15:clr>
        </p15:guide>
        <p15:guide id="6" orient="horz" pos="1162" userDrawn="1">
          <p15:clr>
            <a:srgbClr val="A4A3A4"/>
          </p15:clr>
        </p15:guide>
        <p15:guide id="7" orient="horz" pos="2137" userDrawn="1">
          <p15:clr>
            <a:srgbClr val="A4A3A4"/>
          </p15:clr>
        </p15:guide>
        <p15:guide id="8" orient="horz" pos="3090" userDrawn="1">
          <p15:clr>
            <a:srgbClr val="A4A3A4"/>
          </p15:clr>
        </p15:guide>
        <p15:guide id="9" orient="horz" pos="822" userDrawn="1">
          <p15:clr>
            <a:srgbClr val="A4A3A4"/>
          </p15:clr>
        </p15:guide>
        <p15:guide id="10" orient="horz" pos="3407" userDrawn="1">
          <p15:clr>
            <a:srgbClr val="A4A3A4"/>
          </p15:clr>
        </p15:guide>
        <p15:guide id="11" pos="26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E2BC"/>
    <a:srgbClr val="FFC000"/>
    <a:srgbClr val="001D36"/>
    <a:srgbClr val="0106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38" autoAdjust="0"/>
    <p:restoredTop sz="90306" autoAdjust="0"/>
  </p:normalViewPr>
  <p:slideViewPr>
    <p:cSldViewPr snapToGrid="0">
      <p:cViewPr varScale="1">
        <p:scale>
          <a:sx n="89" d="100"/>
          <a:sy n="89" d="100"/>
        </p:scale>
        <p:origin x="230" y="86"/>
      </p:cViewPr>
      <p:guideLst>
        <p:guide orient="horz" pos="3748"/>
        <p:guide pos="7423"/>
        <p:guide orient="horz" pos="527"/>
        <p:guide pos="3069"/>
        <p:guide pos="393"/>
        <p:guide orient="horz" pos="1162"/>
        <p:guide orient="horz" pos="2137"/>
        <p:guide orient="horz" pos="3090"/>
        <p:guide orient="horz" pos="822"/>
        <p:guide orient="horz" pos="3407"/>
        <p:guide pos="2661"/>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005AD658-F378-4931-9965-E62AC232756F}" type="datetimeFigureOut">
              <a:rPr lang="zh-CN" altLang="en-US"/>
              <a:pPr>
                <a:defRPr/>
              </a:pPr>
              <a:t>2018/11/10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5206A866-6683-49CF-9BBF-3C76FC8F6737}" type="slidenum">
              <a:rPr lang="zh-CN" altLang="en-US"/>
              <a:pPr>
                <a:defRPr/>
              </a:pPr>
              <a:t>‹#›</a:t>
            </a:fld>
            <a:endParaRPr lang="zh-CN" altLang="en-US"/>
          </a:p>
        </p:txBody>
      </p:sp>
    </p:spTree>
    <p:extLst>
      <p:ext uri="{BB962C8B-B14F-4D97-AF65-F5344CB8AC3E}">
        <p14:creationId xmlns:p14="http://schemas.microsoft.com/office/powerpoint/2010/main" val="19366899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22960615-DDFB-4354-A6A8-44B16B9D56E3}"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2</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308931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0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EC0D1C2F-E3F2-47E0-B5CB-281E3CE2BCB8}"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13</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544213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9BBE34F5-B4B4-4932-B5BC-63C218CE7721}"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14</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87249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B42B8440-6CBE-4921-97F0-63083E3FD420}"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15</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752436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A214BF11-84E9-4AB9-A938-3C6EE239E91C}"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16</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549928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9973DB16-B8C7-4E93-AC55-C8CF7724AAB9}"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17</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626532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AAA24C6C-1A9B-4322-B8A8-6EE7668D24E2}"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18</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779892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AAA24C6C-1A9B-4322-B8A8-6EE7668D24E2}"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19</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178443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23F3D8BE-5898-49AE-A1A9-94BB4BDB0BBB}"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20</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407374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3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DCAD53D2-5ABA-4E08-837F-36225F5277E4}"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21</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535905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74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6771027-ACF4-476E-B009-B659378048C0}"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22</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590585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r>
              <a:rPr lang="zh-CN" altLang="en-US" dirty="0">
                <a:solidFill>
                  <a:schemeClr val="bg1"/>
                </a:solidFill>
                <a:effectLst>
                  <a:outerShdw blurRad="266700" algn="tl" rotWithShape="0">
                    <a:schemeClr val="tx2">
                      <a:lumMod val="40000"/>
                      <a:lumOff val="60000"/>
                      <a:alpha val="55000"/>
                    </a:schemeClr>
                  </a:outerShdw>
                </a:effectLst>
                <a:latin typeface="+mn-ea"/>
                <a:cs typeface="Times New Roman" pitchFamily="18" charset="0"/>
              </a:rPr>
              <a:t>本次大赛提供了扬中市高新区</a:t>
            </a:r>
            <a:r>
              <a:rPr lang="en-US" altLang="zh-CN" dirty="0">
                <a:solidFill>
                  <a:schemeClr val="bg1"/>
                </a:solidFill>
                <a:effectLst>
                  <a:outerShdw blurRad="266700" algn="tl" rotWithShape="0">
                    <a:schemeClr val="tx2">
                      <a:lumMod val="40000"/>
                      <a:lumOff val="60000"/>
                      <a:alpha val="55000"/>
                    </a:schemeClr>
                  </a:outerShdw>
                </a:effectLst>
                <a:latin typeface="+mn-ea"/>
                <a:cs typeface="Times New Roman" pitchFamily="18" charset="0"/>
              </a:rPr>
              <a:t>1000</a:t>
            </a:r>
            <a:r>
              <a:rPr lang="zh-CN" altLang="en-US" dirty="0">
                <a:solidFill>
                  <a:schemeClr val="bg1"/>
                </a:solidFill>
                <a:effectLst>
                  <a:outerShdw blurRad="266700" algn="tl" rotWithShape="0">
                    <a:schemeClr val="tx2">
                      <a:lumMod val="40000"/>
                      <a:lumOff val="60000"/>
                      <a:alpha val="55000"/>
                    </a:schemeClr>
                  </a:outerShdw>
                </a:effectLst>
                <a:latin typeface="+mn-ea"/>
                <a:cs typeface="Times New Roman" pitchFamily="18" charset="0"/>
              </a:rPr>
              <a:t>多家企业的历史用电量数据，要求参赛者通过模型算法精准预测该地区下一个月的每日总用电量，从而改革前沿阵地，增强微电网运营效率。</a:t>
            </a:r>
            <a:endParaRPr lang="zh-CN" altLang="en-US" b="1" dirty="0"/>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86F70AD3-8DF0-4A09-81E7-03580BF7364E}"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3</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349947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74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6771027-ACF4-476E-B009-B659378048C0}"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23</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165015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62B63F6E-A8FA-4039-8823-60A62F730CF8}"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24</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167238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因此该模型重点是特征工程。</a:t>
            </a:r>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C95E82F4-A2F6-4EEF-A599-EBEF3D6CF1F4}"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25</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12216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因此该模型重点是特征工程。</a:t>
            </a:r>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C95E82F4-A2F6-4EEF-A599-EBEF3D6CF1F4}"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26</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433833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因此该模型重点是特征工程。</a:t>
            </a:r>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A6E01305-2A0E-4001-B51D-AABECF73DB26}"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27</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282176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因此该模型重点是特征工程。</a:t>
            </a:r>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A6E01305-2A0E-4001-B51D-AABECF73DB26}"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28</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787473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因此该模型重点是特征工程。</a:t>
            </a:r>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A6E01305-2A0E-4001-B51D-AABECF73DB26}"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29</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051266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因此该模型重点是特征工程。</a:t>
            </a:r>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A6E01305-2A0E-4001-B51D-AABECF73DB26}"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30</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97000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6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BCB16742-2DAF-4B77-80B7-460205A5EA3C}"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32</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144751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因此该模型重点是特征工程。</a:t>
            </a:r>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78D15C19-2A28-4DAF-B1F7-CBF60B5881C5}"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33</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734872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A214BF11-84E9-4AB9-A938-3C6EE239E91C}"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5</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7115479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因此该模型重点是特征工程。</a:t>
            </a:r>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78D15C19-2A28-4DAF-B1F7-CBF60B5881C5}"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34</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26366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3D36A306-5311-486E-8198-9CB50ACC9CF1}"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35</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646670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A3490FEE-81EF-4096-AD72-319E7786DE7B}"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36</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300212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因此该模型重点是特征工程。</a:t>
            </a:r>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37622FB1-718C-4C07-BAB5-7D28F862DF4B}"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37</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647440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因此该模型重点是特征工程。</a:t>
            </a:r>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78D15C19-2A28-4DAF-B1F7-CBF60B5881C5}"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38</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569588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750D914C-0F4C-439F-8F81-1FBE5E5DD031}"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39</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573597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CE4DE3C0-64AB-4704-A14F-0AFA68BADCC4}"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41</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356738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E4D94A7C-6AC4-457F-911A-F50381259F67}"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42</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226691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085F43F7-7786-4C23-857F-0C65E899B8A4}"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7</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158173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35D80B5D-AA9D-46C4-A6E4-D51DECD8D054}"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8</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381528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048F48C5-E6C9-47F2-BAEA-DAF6CA00219F}"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9</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779387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048F48C5-E6C9-47F2-BAEA-DAF6CA00219F}"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10</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42831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4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048F48C5-E6C9-47F2-BAEA-DAF6CA00219F}"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11</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094050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6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5E1B057B-586D-4E65-A5BB-184022F1A070}" type="slidenum">
              <a:rPr lang="zh-CN" altLang="en-US" smtClean="0">
                <a:latin typeface="等线" panose="02010600030101010101" pitchFamily="2" charset="-122"/>
                <a:ea typeface="等线" panose="02010600030101010101" pitchFamily="2" charset="-122"/>
              </a:rPr>
              <a:pPr fontAlgn="base">
                <a:spcBef>
                  <a:spcPct val="0"/>
                </a:spcBef>
                <a:spcAft>
                  <a:spcPct val="0"/>
                </a:spcAft>
              </a:pPr>
              <a:t>12</a:t>
            </a:fld>
            <a:endParaRPr lang="zh-CN" altLang="en-US">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744042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79048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352575" y="1997483"/>
            <a:ext cx="3464550" cy="3464548"/>
          </a:xfrm>
          <a:custGeom>
            <a:avLst/>
            <a:gdLst>
              <a:gd name="connsiteX0" fmla="*/ 1732275 w 3464550"/>
              <a:gd name="connsiteY0" fmla="*/ 0 h 3464548"/>
              <a:gd name="connsiteX1" fmla="*/ 3464550 w 3464550"/>
              <a:gd name="connsiteY1" fmla="*/ 1732274 h 3464548"/>
              <a:gd name="connsiteX2" fmla="*/ 1732275 w 3464550"/>
              <a:gd name="connsiteY2" fmla="*/ 3464548 h 3464548"/>
              <a:gd name="connsiteX3" fmla="*/ 0 w 3464550"/>
              <a:gd name="connsiteY3" fmla="*/ 1732274 h 3464548"/>
              <a:gd name="connsiteX4" fmla="*/ 1732275 w 3464550"/>
              <a:gd name="connsiteY4" fmla="*/ 0 h 3464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4550" h="3464548">
                <a:moveTo>
                  <a:pt x="1732275" y="0"/>
                </a:moveTo>
                <a:cubicBezTo>
                  <a:pt x="2688984" y="0"/>
                  <a:pt x="3464550" y="775565"/>
                  <a:pt x="3464550" y="1732274"/>
                </a:cubicBezTo>
                <a:cubicBezTo>
                  <a:pt x="3464550" y="2688983"/>
                  <a:pt x="2688984" y="3464548"/>
                  <a:pt x="1732275" y="3464548"/>
                </a:cubicBezTo>
                <a:cubicBezTo>
                  <a:pt x="775566" y="3464548"/>
                  <a:pt x="0" y="2688983"/>
                  <a:pt x="0" y="1732274"/>
                </a:cubicBezTo>
                <a:cubicBezTo>
                  <a:pt x="0" y="775565"/>
                  <a:pt x="775566" y="0"/>
                  <a:pt x="1732275" y="0"/>
                </a:cubicBez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47204065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50375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pPr/>
              <a:t>2018/11/10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pPr/>
              <a:t>‹#›</a:t>
            </a:fld>
            <a:endParaRPr lang="zh-CN" altLang="en-US"/>
          </a:p>
        </p:txBody>
      </p:sp>
    </p:spTree>
    <p:extLst>
      <p:ext uri="{BB962C8B-B14F-4D97-AF65-F5344CB8AC3E}">
        <p14:creationId xmlns:p14="http://schemas.microsoft.com/office/powerpoint/2010/main" val="4181541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和内容 0">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808012" y="164638"/>
            <a:ext cx="3655809" cy="369525"/>
          </a:xfrm>
          <a:prstGeom prst="rect">
            <a:avLst/>
          </a:prstGeom>
        </p:spPr>
        <p:txBody>
          <a:bodyPr/>
          <a:lstStyle>
            <a:lvl1pPr algn="l">
              <a:defRPr sz="2133">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标题文本</a:t>
            </a:r>
          </a:p>
        </p:txBody>
      </p:sp>
      <p:sp>
        <p:nvSpPr>
          <p:cNvPr id="41" name="Shape 41"/>
          <p:cNvSpPr>
            <a:spLocks noGrp="1"/>
          </p:cNvSpPr>
          <p:nvPr>
            <p:ph type="sldNum" sz="quarter" idx="2"/>
          </p:nvPr>
        </p:nvSpPr>
        <p:spPr>
          <a:xfrm>
            <a:off x="8370837" y="6171686"/>
            <a:ext cx="366764" cy="369332"/>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403761342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2" name="图片 3"/>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36953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51221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155700" y="1816100"/>
            <a:ext cx="4813300" cy="2743200"/>
          </a:xfrm>
          <a:custGeom>
            <a:avLst/>
            <a:gdLst>
              <a:gd name="connsiteX0" fmla="*/ 0 w 4813300"/>
              <a:gd name="connsiteY0" fmla="*/ 0 h 2743200"/>
              <a:gd name="connsiteX1" fmla="*/ 4813300 w 4813300"/>
              <a:gd name="connsiteY1" fmla="*/ 0 h 2743200"/>
              <a:gd name="connsiteX2" fmla="*/ 4813300 w 4813300"/>
              <a:gd name="connsiteY2" fmla="*/ 2743200 h 2743200"/>
              <a:gd name="connsiteX3" fmla="*/ 0 w 48133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4813300" h="2743200">
                <a:moveTo>
                  <a:pt x="0" y="0"/>
                </a:moveTo>
                <a:lnTo>
                  <a:pt x="4813300" y="0"/>
                </a:lnTo>
                <a:lnTo>
                  <a:pt x="4813300" y="2743200"/>
                </a:lnTo>
                <a:lnTo>
                  <a:pt x="0" y="2743200"/>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310385124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4899453" y="2619224"/>
            <a:ext cx="2412326" cy="2412326"/>
          </a:xfrm>
          <a:custGeom>
            <a:avLst/>
            <a:gdLst>
              <a:gd name="connsiteX0" fmla="*/ 1206163 w 2412326"/>
              <a:gd name="connsiteY0" fmla="*/ 0 h 2412326"/>
              <a:gd name="connsiteX1" fmla="*/ 2412326 w 2412326"/>
              <a:gd name="connsiteY1" fmla="*/ 1206163 h 2412326"/>
              <a:gd name="connsiteX2" fmla="*/ 1206163 w 2412326"/>
              <a:gd name="connsiteY2" fmla="*/ 2412326 h 2412326"/>
              <a:gd name="connsiteX3" fmla="*/ 0 w 2412326"/>
              <a:gd name="connsiteY3" fmla="*/ 1206163 h 2412326"/>
              <a:gd name="connsiteX4" fmla="*/ 1206163 w 2412326"/>
              <a:gd name="connsiteY4" fmla="*/ 0 h 2412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326" h="2412326">
                <a:moveTo>
                  <a:pt x="1206163" y="0"/>
                </a:moveTo>
                <a:cubicBezTo>
                  <a:pt x="1872308" y="0"/>
                  <a:pt x="2412326" y="540018"/>
                  <a:pt x="2412326" y="1206163"/>
                </a:cubicBezTo>
                <a:cubicBezTo>
                  <a:pt x="2412326" y="1872308"/>
                  <a:pt x="1872308" y="2412326"/>
                  <a:pt x="1206163" y="2412326"/>
                </a:cubicBezTo>
                <a:cubicBezTo>
                  <a:pt x="540018" y="2412326"/>
                  <a:pt x="0" y="1872308"/>
                  <a:pt x="0" y="1206163"/>
                </a:cubicBezTo>
                <a:cubicBezTo>
                  <a:pt x="0" y="540018"/>
                  <a:pt x="540018" y="0"/>
                  <a:pt x="1206163" y="0"/>
                </a:cubicBez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3688278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9223479" y="2008427"/>
            <a:ext cx="2030964" cy="3631725"/>
          </a:xfrm>
          <a:custGeom>
            <a:avLst/>
            <a:gdLst>
              <a:gd name="connsiteX0" fmla="*/ 0 w 2030964"/>
              <a:gd name="connsiteY0" fmla="*/ 0 h 3631725"/>
              <a:gd name="connsiteX1" fmla="*/ 2030964 w 2030964"/>
              <a:gd name="connsiteY1" fmla="*/ 0 h 3631725"/>
              <a:gd name="connsiteX2" fmla="*/ 2030964 w 2030964"/>
              <a:gd name="connsiteY2" fmla="*/ 3631725 h 3631725"/>
              <a:gd name="connsiteX3" fmla="*/ 0 w 2030964"/>
              <a:gd name="connsiteY3" fmla="*/ 3631725 h 3631725"/>
            </a:gdLst>
            <a:ahLst/>
            <a:cxnLst>
              <a:cxn ang="0">
                <a:pos x="connsiteX0" y="connsiteY0"/>
              </a:cxn>
              <a:cxn ang="0">
                <a:pos x="connsiteX1" y="connsiteY1"/>
              </a:cxn>
              <a:cxn ang="0">
                <a:pos x="connsiteX2" y="connsiteY2"/>
              </a:cxn>
              <a:cxn ang="0">
                <a:pos x="connsiteX3" y="connsiteY3"/>
              </a:cxn>
            </a:cxnLst>
            <a:rect l="l" t="t" r="r" b="b"/>
            <a:pathLst>
              <a:path w="2030964" h="3631725">
                <a:moveTo>
                  <a:pt x="0" y="0"/>
                </a:moveTo>
                <a:lnTo>
                  <a:pt x="2030964" y="0"/>
                </a:lnTo>
                <a:lnTo>
                  <a:pt x="2030964" y="3631725"/>
                </a:lnTo>
                <a:lnTo>
                  <a:pt x="0" y="3631725"/>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29955738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914580" y="1447691"/>
            <a:ext cx="10362841" cy="2488315"/>
          </a:xfrm>
          <a:custGeom>
            <a:avLst/>
            <a:gdLst>
              <a:gd name="connsiteX0" fmla="*/ 433593 w 10362841"/>
              <a:gd name="connsiteY0" fmla="*/ 0 h 2488315"/>
              <a:gd name="connsiteX1" fmla="*/ 9926373 w 10362841"/>
              <a:gd name="connsiteY1" fmla="*/ 0 h 2488315"/>
              <a:gd name="connsiteX2" fmla="*/ 9914386 w 10362841"/>
              <a:gd name="connsiteY2" fmla="*/ 11988 h 2488315"/>
              <a:gd name="connsiteX3" fmla="*/ 10294712 w 10362841"/>
              <a:gd name="connsiteY3" fmla="*/ 11988 h 2488315"/>
              <a:gd name="connsiteX4" fmla="*/ 10349008 w 10362841"/>
              <a:gd name="connsiteY4" fmla="*/ 66282 h 2488315"/>
              <a:gd name="connsiteX5" fmla="*/ 10349007 w 10362841"/>
              <a:gd name="connsiteY5" fmla="*/ 416523 h 2488315"/>
              <a:gd name="connsiteX6" fmla="*/ 10362841 w 10362841"/>
              <a:gd name="connsiteY6" fmla="*/ 430357 h 2488315"/>
              <a:gd name="connsiteX7" fmla="*/ 10362841 w 10362841"/>
              <a:gd name="connsiteY7" fmla="*/ 2060688 h 2488315"/>
              <a:gd name="connsiteX8" fmla="*/ 10349007 w 10362841"/>
              <a:gd name="connsiteY8" fmla="*/ 2074522 h 2488315"/>
              <a:gd name="connsiteX9" fmla="*/ 10349008 w 10362841"/>
              <a:gd name="connsiteY9" fmla="*/ 2424761 h 2488315"/>
              <a:gd name="connsiteX10" fmla="*/ 10294712 w 10362841"/>
              <a:gd name="connsiteY10" fmla="*/ 2479056 h 2488315"/>
              <a:gd name="connsiteX11" fmla="*/ 9914386 w 10362841"/>
              <a:gd name="connsiteY11" fmla="*/ 2479056 h 2488315"/>
              <a:gd name="connsiteX12" fmla="*/ 9923645 w 10362841"/>
              <a:gd name="connsiteY12" fmla="*/ 2488315 h 2488315"/>
              <a:gd name="connsiteX13" fmla="*/ 436322 w 10362841"/>
              <a:gd name="connsiteY13" fmla="*/ 2488315 h 2488315"/>
              <a:gd name="connsiteX14" fmla="*/ 445581 w 10362841"/>
              <a:gd name="connsiteY14" fmla="*/ 2479056 h 2488315"/>
              <a:gd name="connsiteX15" fmla="*/ 65254 w 10362841"/>
              <a:gd name="connsiteY15" fmla="*/ 2479056 h 2488315"/>
              <a:gd name="connsiteX16" fmla="*/ 10958 w 10362841"/>
              <a:gd name="connsiteY16" fmla="*/ 2424761 h 2488315"/>
              <a:gd name="connsiteX17" fmla="*/ 10959 w 10362841"/>
              <a:gd name="connsiteY17" fmla="*/ 2074522 h 2488315"/>
              <a:gd name="connsiteX18" fmla="*/ 0 w 10362841"/>
              <a:gd name="connsiteY18" fmla="*/ 2063563 h 2488315"/>
              <a:gd name="connsiteX19" fmla="*/ 0 w 10362841"/>
              <a:gd name="connsiteY19" fmla="*/ 427482 h 2488315"/>
              <a:gd name="connsiteX20" fmla="*/ 10959 w 10362841"/>
              <a:gd name="connsiteY20" fmla="*/ 416523 h 2488315"/>
              <a:gd name="connsiteX21" fmla="*/ 10958 w 10362841"/>
              <a:gd name="connsiteY21" fmla="*/ 66282 h 2488315"/>
              <a:gd name="connsiteX22" fmla="*/ 65254 w 10362841"/>
              <a:gd name="connsiteY22" fmla="*/ 11988 h 2488315"/>
              <a:gd name="connsiteX23" fmla="*/ 445581 w 10362841"/>
              <a:gd name="connsiteY23" fmla="*/ 11988 h 248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362841" h="2488315">
                <a:moveTo>
                  <a:pt x="433593" y="0"/>
                </a:moveTo>
                <a:lnTo>
                  <a:pt x="9926373" y="0"/>
                </a:lnTo>
                <a:lnTo>
                  <a:pt x="9914386" y="11988"/>
                </a:lnTo>
                <a:lnTo>
                  <a:pt x="10294712" y="11988"/>
                </a:lnTo>
                <a:lnTo>
                  <a:pt x="10349008" y="66282"/>
                </a:lnTo>
                <a:lnTo>
                  <a:pt x="10349007" y="416523"/>
                </a:lnTo>
                <a:lnTo>
                  <a:pt x="10362841" y="430357"/>
                </a:lnTo>
                <a:lnTo>
                  <a:pt x="10362841" y="2060688"/>
                </a:lnTo>
                <a:lnTo>
                  <a:pt x="10349007" y="2074522"/>
                </a:lnTo>
                <a:lnTo>
                  <a:pt x="10349008" y="2424761"/>
                </a:lnTo>
                <a:lnTo>
                  <a:pt x="10294712" y="2479056"/>
                </a:lnTo>
                <a:lnTo>
                  <a:pt x="9914386" y="2479056"/>
                </a:lnTo>
                <a:lnTo>
                  <a:pt x="9923645" y="2488315"/>
                </a:lnTo>
                <a:lnTo>
                  <a:pt x="436322" y="2488315"/>
                </a:lnTo>
                <a:lnTo>
                  <a:pt x="445581" y="2479056"/>
                </a:lnTo>
                <a:lnTo>
                  <a:pt x="65254" y="2479056"/>
                </a:lnTo>
                <a:lnTo>
                  <a:pt x="10958" y="2424761"/>
                </a:lnTo>
                <a:lnTo>
                  <a:pt x="10959" y="2074522"/>
                </a:lnTo>
                <a:lnTo>
                  <a:pt x="0" y="2063563"/>
                </a:lnTo>
                <a:lnTo>
                  <a:pt x="0" y="427482"/>
                </a:lnTo>
                <a:lnTo>
                  <a:pt x="10959" y="416523"/>
                </a:lnTo>
                <a:lnTo>
                  <a:pt x="10958" y="66282"/>
                </a:lnTo>
                <a:lnTo>
                  <a:pt x="65254" y="11988"/>
                </a:lnTo>
                <a:lnTo>
                  <a:pt x="445581" y="11988"/>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168547421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7" name="图片占位符 16"/>
          <p:cNvSpPr>
            <a:spLocks noGrp="1"/>
          </p:cNvSpPr>
          <p:nvPr>
            <p:ph type="pic" sz="quarter" idx="10"/>
          </p:nvPr>
        </p:nvSpPr>
        <p:spPr>
          <a:xfrm>
            <a:off x="1512170" y="1598068"/>
            <a:ext cx="2566209" cy="1461800"/>
          </a:xfrm>
          <a:custGeom>
            <a:avLst/>
            <a:gdLst>
              <a:gd name="connsiteX0" fmla="*/ 275178 w 2566209"/>
              <a:gd name="connsiteY0" fmla="*/ 0 h 1461800"/>
              <a:gd name="connsiteX1" fmla="*/ 2292202 w 2566209"/>
              <a:gd name="connsiteY1" fmla="*/ 0 h 1461800"/>
              <a:gd name="connsiteX2" fmla="*/ 2284594 w 2566209"/>
              <a:gd name="connsiteY2" fmla="*/ 7608 h 1461800"/>
              <a:gd name="connsiteX3" fmla="*/ 2525966 w 2566209"/>
              <a:gd name="connsiteY3" fmla="*/ 7608 h 1461800"/>
              <a:gd name="connsiteX4" fmla="*/ 2560424 w 2566209"/>
              <a:gd name="connsiteY4" fmla="*/ 42066 h 1461800"/>
              <a:gd name="connsiteX5" fmla="*/ 2560423 w 2566209"/>
              <a:gd name="connsiteY5" fmla="*/ 264343 h 1461800"/>
              <a:gd name="connsiteX6" fmla="*/ 2566209 w 2566209"/>
              <a:gd name="connsiteY6" fmla="*/ 270129 h 1461800"/>
              <a:gd name="connsiteX7" fmla="*/ 2566209 w 2566209"/>
              <a:gd name="connsiteY7" fmla="*/ 1192605 h 1461800"/>
              <a:gd name="connsiteX8" fmla="*/ 2560423 w 2566209"/>
              <a:gd name="connsiteY8" fmla="*/ 1198390 h 1461800"/>
              <a:gd name="connsiteX9" fmla="*/ 2560424 w 2566209"/>
              <a:gd name="connsiteY9" fmla="*/ 1420668 h 1461800"/>
              <a:gd name="connsiteX10" fmla="*/ 2525966 w 2566209"/>
              <a:gd name="connsiteY10" fmla="*/ 1455126 h 1461800"/>
              <a:gd name="connsiteX11" fmla="*/ 2284594 w 2566209"/>
              <a:gd name="connsiteY11" fmla="*/ 1455126 h 1461800"/>
              <a:gd name="connsiteX12" fmla="*/ 2291268 w 2566209"/>
              <a:gd name="connsiteY12" fmla="*/ 1461800 h 1461800"/>
              <a:gd name="connsiteX13" fmla="*/ 276111 w 2566209"/>
              <a:gd name="connsiteY13" fmla="*/ 1461800 h 1461800"/>
              <a:gd name="connsiteX14" fmla="*/ 282785 w 2566209"/>
              <a:gd name="connsiteY14" fmla="*/ 1455126 h 1461800"/>
              <a:gd name="connsiteX15" fmla="*/ 41413 w 2566209"/>
              <a:gd name="connsiteY15" fmla="*/ 1455126 h 1461800"/>
              <a:gd name="connsiteX16" fmla="*/ 6955 w 2566209"/>
              <a:gd name="connsiteY16" fmla="*/ 1420668 h 1461800"/>
              <a:gd name="connsiteX17" fmla="*/ 6955 w 2566209"/>
              <a:gd name="connsiteY17" fmla="*/ 1198390 h 1461800"/>
              <a:gd name="connsiteX18" fmla="*/ 0 w 2566209"/>
              <a:gd name="connsiteY18" fmla="*/ 1191435 h 1461800"/>
              <a:gd name="connsiteX19" fmla="*/ 0 w 2566209"/>
              <a:gd name="connsiteY19" fmla="*/ 271299 h 1461800"/>
              <a:gd name="connsiteX20" fmla="*/ 6955 w 2566209"/>
              <a:gd name="connsiteY20" fmla="*/ 264343 h 1461800"/>
              <a:gd name="connsiteX21" fmla="*/ 6955 w 2566209"/>
              <a:gd name="connsiteY21" fmla="*/ 42066 h 1461800"/>
              <a:gd name="connsiteX22" fmla="*/ 41413 w 2566209"/>
              <a:gd name="connsiteY22" fmla="*/ 7608 h 1461800"/>
              <a:gd name="connsiteX23" fmla="*/ 282785 w 2566209"/>
              <a:gd name="connsiteY23" fmla="*/ 7608 h 146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66209" h="1461800">
                <a:moveTo>
                  <a:pt x="275178" y="0"/>
                </a:moveTo>
                <a:lnTo>
                  <a:pt x="2292202" y="0"/>
                </a:lnTo>
                <a:lnTo>
                  <a:pt x="2284594" y="7608"/>
                </a:lnTo>
                <a:lnTo>
                  <a:pt x="2525966" y="7608"/>
                </a:lnTo>
                <a:lnTo>
                  <a:pt x="2560424" y="42066"/>
                </a:lnTo>
                <a:lnTo>
                  <a:pt x="2560423" y="264343"/>
                </a:lnTo>
                <a:lnTo>
                  <a:pt x="2566209" y="270129"/>
                </a:lnTo>
                <a:lnTo>
                  <a:pt x="2566209" y="1192605"/>
                </a:lnTo>
                <a:lnTo>
                  <a:pt x="2560423" y="1198390"/>
                </a:lnTo>
                <a:lnTo>
                  <a:pt x="2560424" y="1420668"/>
                </a:lnTo>
                <a:lnTo>
                  <a:pt x="2525966" y="1455126"/>
                </a:lnTo>
                <a:lnTo>
                  <a:pt x="2284594" y="1455126"/>
                </a:lnTo>
                <a:lnTo>
                  <a:pt x="2291268" y="1461800"/>
                </a:lnTo>
                <a:lnTo>
                  <a:pt x="276111" y="1461800"/>
                </a:lnTo>
                <a:lnTo>
                  <a:pt x="282785" y="1455126"/>
                </a:lnTo>
                <a:lnTo>
                  <a:pt x="41413" y="1455126"/>
                </a:lnTo>
                <a:lnTo>
                  <a:pt x="6955" y="1420668"/>
                </a:lnTo>
                <a:lnTo>
                  <a:pt x="6955" y="1198390"/>
                </a:lnTo>
                <a:lnTo>
                  <a:pt x="0" y="1191435"/>
                </a:lnTo>
                <a:lnTo>
                  <a:pt x="0" y="271299"/>
                </a:lnTo>
                <a:lnTo>
                  <a:pt x="6955" y="264343"/>
                </a:lnTo>
                <a:lnTo>
                  <a:pt x="6955" y="42066"/>
                </a:lnTo>
                <a:lnTo>
                  <a:pt x="41413" y="7608"/>
                </a:lnTo>
                <a:lnTo>
                  <a:pt x="282785" y="7608"/>
                </a:lnTo>
                <a:close/>
              </a:path>
            </a:pathLst>
          </a:custGeom>
        </p:spPr>
        <p:txBody>
          <a:bodyPr wrap="square">
            <a:noAutofit/>
          </a:bodyPr>
          <a:lstStyle/>
          <a:p>
            <a:pPr lvl="0"/>
            <a:endParaRPr lang="zh-CN" altLang="en-US" noProof="0"/>
          </a:p>
        </p:txBody>
      </p:sp>
      <p:sp>
        <p:nvSpPr>
          <p:cNvPr id="18" name="图片占位符 17"/>
          <p:cNvSpPr>
            <a:spLocks noGrp="1"/>
          </p:cNvSpPr>
          <p:nvPr>
            <p:ph type="pic" sz="quarter" idx="11"/>
          </p:nvPr>
        </p:nvSpPr>
        <p:spPr>
          <a:xfrm>
            <a:off x="4813580" y="1598068"/>
            <a:ext cx="2566209" cy="1461800"/>
          </a:xfrm>
          <a:custGeom>
            <a:avLst/>
            <a:gdLst>
              <a:gd name="connsiteX0" fmla="*/ 275178 w 2566209"/>
              <a:gd name="connsiteY0" fmla="*/ 0 h 1461800"/>
              <a:gd name="connsiteX1" fmla="*/ 2292202 w 2566209"/>
              <a:gd name="connsiteY1" fmla="*/ 0 h 1461800"/>
              <a:gd name="connsiteX2" fmla="*/ 2284594 w 2566209"/>
              <a:gd name="connsiteY2" fmla="*/ 7608 h 1461800"/>
              <a:gd name="connsiteX3" fmla="*/ 2525966 w 2566209"/>
              <a:gd name="connsiteY3" fmla="*/ 7608 h 1461800"/>
              <a:gd name="connsiteX4" fmla="*/ 2560424 w 2566209"/>
              <a:gd name="connsiteY4" fmla="*/ 42066 h 1461800"/>
              <a:gd name="connsiteX5" fmla="*/ 2560423 w 2566209"/>
              <a:gd name="connsiteY5" fmla="*/ 264343 h 1461800"/>
              <a:gd name="connsiteX6" fmla="*/ 2566209 w 2566209"/>
              <a:gd name="connsiteY6" fmla="*/ 270129 h 1461800"/>
              <a:gd name="connsiteX7" fmla="*/ 2566209 w 2566209"/>
              <a:gd name="connsiteY7" fmla="*/ 1192605 h 1461800"/>
              <a:gd name="connsiteX8" fmla="*/ 2560423 w 2566209"/>
              <a:gd name="connsiteY8" fmla="*/ 1198390 h 1461800"/>
              <a:gd name="connsiteX9" fmla="*/ 2560424 w 2566209"/>
              <a:gd name="connsiteY9" fmla="*/ 1420668 h 1461800"/>
              <a:gd name="connsiteX10" fmla="*/ 2525966 w 2566209"/>
              <a:gd name="connsiteY10" fmla="*/ 1455126 h 1461800"/>
              <a:gd name="connsiteX11" fmla="*/ 2284594 w 2566209"/>
              <a:gd name="connsiteY11" fmla="*/ 1455126 h 1461800"/>
              <a:gd name="connsiteX12" fmla="*/ 2291268 w 2566209"/>
              <a:gd name="connsiteY12" fmla="*/ 1461800 h 1461800"/>
              <a:gd name="connsiteX13" fmla="*/ 276111 w 2566209"/>
              <a:gd name="connsiteY13" fmla="*/ 1461800 h 1461800"/>
              <a:gd name="connsiteX14" fmla="*/ 282785 w 2566209"/>
              <a:gd name="connsiteY14" fmla="*/ 1455126 h 1461800"/>
              <a:gd name="connsiteX15" fmla="*/ 41413 w 2566209"/>
              <a:gd name="connsiteY15" fmla="*/ 1455126 h 1461800"/>
              <a:gd name="connsiteX16" fmla="*/ 6955 w 2566209"/>
              <a:gd name="connsiteY16" fmla="*/ 1420668 h 1461800"/>
              <a:gd name="connsiteX17" fmla="*/ 6955 w 2566209"/>
              <a:gd name="connsiteY17" fmla="*/ 1198390 h 1461800"/>
              <a:gd name="connsiteX18" fmla="*/ 0 w 2566209"/>
              <a:gd name="connsiteY18" fmla="*/ 1191435 h 1461800"/>
              <a:gd name="connsiteX19" fmla="*/ 0 w 2566209"/>
              <a:gd name="connsiteY19" fmla="*/ 271299 h 1461800"/>
              <a:gd name="connsiteX20" fmla="*/ 6955 w 2566209"/>
              <a:gd name="connsiteY20" fmla="*/ 264343 h 1461800"/>
              <a:gd name="connsiteX21" fmla="*/ 6955 w 2566209"/>
              <a:gd name="connsiteY21" fmla="*/ 42066 h 1461800"/>
              <a:gd name="connsiteX22" fmla="*/ 41413 w 2566209"/>
              <a:gd name="connsiteY22" fmla="*/ 7608 h 1461800"/>
              <a:gd name="connsiteX23" fmla="*/ 282785 w 2566209"/>
              <a:gd name="connsiteY23" fmla="*/ 7608 h 146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66209" h="1461800">
                <a:moveTo>
                  <a:pt x="275178" y="0"/>
                </a:moveTo>
                <a:lnTo>
                  <a:pt x="2292202" y="0"/>
                </a:lnTo>
                <a:lnTo>
                  <a:pt x="2284594" y="7608"/>
                </a:lnTo>
                <a:lnTo>
                  <a:pt x="2525966" y="7608"/>
                </a:lnTo>
                <a:lnTo>
                  <a:pt x="2560424" y="42066"/>
                </a:lnTo>
                <a:lnTo>
                  <a:pt x="2560423" y="264343"/>
                </a:lnTo>
                <a:lnTo>
                  <a:pt x="2566209" y="270129"/>
                </a:lnTo>
                <a:lnTo>
                  <a:pt x="2566209" y="1192605"/>
                </a:lnTo>
                <a:lnTo>
                  <a:pt x="2560423" y="1198390"/>
                </a:lnTo>
                <a:lnTo>
                  <a:pt x="2560424" y="1420668"/>
                </a:lnTo>
                <a:lnTo>
                  <a:pt x="2525966" y="1455126"/>
                </a:lnTo>
                <a:lnTo>
                  <a:pt x="2284594" y="1455126"/>
                </a:lnTo>
                <a:lnTo>
                  <a:pt x="2291268" y="1461800"/>
                </a:lnTo>
                <a:lnTo>
                  <a:pt x="276111" y="1461800"/>
                </a:lnTo>
                <a:lnTo>
                  <a:pt x="282785" y="1455126"/>
                </a:lnTo>
                <a:lnTo>
                  <a:pt x="41413" y="1455126"/>
                </a:lnTo>
                <a:lnTo>
                  <a:pt x="6955" y="1420668"/>
                </a:lnTo>
                <a:lnTo>
                  <a:pt x="6955" y="1198390"/>
                </a:lnTo>
                <a:lnTo>
                  <a:pt x="0" y="1191435"/>
                </a:lnTo>
                <a:lnTo>
                  <a:pt x="0" y="271299"/>
                </a:lnTo>
                <a:lnTo>
                  <a:pt x="6955" y="264343"/>
                </a:lnTo>
                <a:lnTo>
                  <a:pt x="6955" y="42066"/>
                </a:lnTo>
                <a:lnTo>
                  <a:pt x="41413" y="7608"/>
                </a:lnTo>
                <a:lnTo>
                  <a:pt x="282785" y="7608"/>
                </a:lnTo>
                <a:close/>
              </a:path>
            </a:pathLst>
          </a:custGeom>
        </p:spPr>
        <p:txBody>
          <a:bodyPr wrap="square">
            <a:noAutofit/>
          </a:bodyPr>
          <a:lstStyle/>
          <a:p>
            <a:pPr lvl="0"/>
            <a:endParaRPr lang="zh-CN" altLang="en-US" noProof="0"/>
          </a:p>
        </p:txBody>
      </p:sp>
      <p:sp>
        <p:nvSpPr>
          <p:cNvPr id="19" name="图片占位符 18"/>
          <p:cNvSpPr>
            <a:spLocks noGrp="1"/>
          </p:cNvSpPr>
          <p:nvPr>
            <p:ph type="pic" sz="quarter" idx="12"/>
          </p:nvPr>
        </p:nvSpPr>
        <p:spPr>
          <a:xfrm>
            <a:off x="8114989" y="1598068"/>
            <a:ext cx="2566209" cy="1461800"/>
          </a:xfrm>
          <a:custGeom>
            <a:avLst/>
            <a:gdLst>
              <a:gd name="connsiteX0" fmla="*/ 275177 w 2566209"/>
              <a:gd name="connsiteY0" fmla="*/ 0 h 1461800"/>
              <a:gd name="connsiteX1" fmla="*/ 2292202 w 2566209"/>
              <a:gd name="connsiteY1" fmla="*/ 0 h 1461800"/>
              <a:gd name="connsiteX2" fmla="*/ 2284594 w 2566209"/>
              <a:gd name="connsiteY2" fmla="*/ 7608 h 1461800"/>
              <a:gd name="connsiteX3" fmla="*/ 2525966 w 2566209"/>
              <a:gd name="connsiteY3" fmla="*/ 7608 h 1461800"/>
              <a:gd name="connsiteX4" fmla="*/ 2560424 w 2566209"/>
              <a:gd name="connsiteY4" fmla="*/ 42066 h 1461800"/>
              <a:gd name="connsiteX5" fmla="*/ 2560423 w 2566209"/>
              <a:gd name="connsiteY5" fmla="*/ 264343 h 1461800"/>
              <a:gd name="connsiteX6" fmla="*/ 2566209 w 2566209"/>
              <a:gd name="connsiteY6" fmla="*/ 270129 h 1461800"/>
              <a:gd name="connsiteX7" fmla="*/ 2566209 w 2566209"/>
              <a:gd name="connsiteY7" fmla="*/ 1192605 h 1461800"/>
              <a:gd name="connsiteX8" fmla="*/ 2560423 w 2566209"/>
              <a:gd name="connsiteY8" fmla="*/ 1198390 h 1461800"/>
              <a:gd name="connsiteX9" fmla="*/ 2560424 w 2566209"/>
              <a:gd name="connsiteY9" fmla="*/ 1420668 h 1461800"/>
              <a:gd name="connsiteX10" fmla="*/ 2525966 w 2566209"/>
              <a:gd name="connsiteY10" fmla="*/ 1455126 h 1461800"/>
              <a:gd name="connsiteX11" fmla="*/ 2284594 w 2566209"/>
              <a:gd name="connsiteY11" fmla="*/ 1455126 h 1461800"/>
              <a:gd name="connsiteX12" fmla="*/ 2291268 w 2566209"/>
              <a:gd name="connsiteY12" fmla="*/ 1461800 h 1461800"/>
              <a:gd name="connsiteX13" fmla="*/ 276111 w 2566209"/>
              <a:gd name="connsiteY13" fmla="*/ 1461800 h 1461800"/>
              <a:gd name="connsiteX14" fmla="*/ 282785 w 2566209"/>
              <a:gd name="connsiteY14" fmla="*/ 1455126 h 1461800"/>
              <a:gd name="connsiteX15" fmla="*/ 41413 w 2566209"/>
              <a:gd name="connsiteY15" fmla="*/ 1455126 h 1461800"/>
              <a:gd name="connsiteX16" fmla="*/ 6955 w 2566209"/>
              <a:gd name="connsiteY16" fmla="*/ 1420668 h 1461800"/>
              <a:gd name="connsiteX17" fmla="*/ 6955 w 2566209"/>
              <a:gd name="connsiteY17" fmla="*/ 1198390 h 1461800"/>
              <a:gd name="connsiteX18" fmla="*/ 0 w 2566209"/>
              <a:gd name="connsiteY18" fmla="*/ 1191435 h 1461800"/>
              <a:gd name="connsiteX19" fmla="*/ 0 w 2566209"/>
              <a:gd name="connsiteY19" fmla="*/ 271299 h 1461800"/>
              <a:gd name="connsiteX20" fmla="*/ 6955 w 2566209"/>
              <a:gd name="connsiteY20" fmla="*/ 264343 h 1461800"/>
              <a:gd name="connsiteX21" fmla="*/ 6955 w 2566209"/>
              <a:gd name="connsiteY21" fmla="*/ 42066 h 1461800"/>
              <a:gd name="connsiteX22" fmla="*/ 41413 w 2566209"/>
              <a:gd name="connsiteY22" fmla="*/ 7608 h 1461800"/>
              <a:gd name="connsiteX23" fmla="*/ 282785 w 2566209"/>
              <a:gd name="connsiteY23" fmla="*/ 7608 h 146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66209" h="1461800">
                <a:moveTo>
                  <a:pt x="275177" y="0"/>
                </a:moveTo>
                <a:lnTo>
                  <a:pt x="2292202" y="0"/>
                </a:lnTo>
                <a:lnTo>
                  <a:pt x="2284594" y="7608"/>
                </a:lnTo>
                <a:lnTo>
                  <a:pt x="2525966" y="7608"/>
                </a:lnTo>
                <a:lnTo>
                  <a:pt x="2560424" y="42066"/>
                </a:lnTo>
                <a:lnTo>
                  <a:pt x="2560423" y="264343"/>
                </a:lnTo>
                <a:lnTo>
                  <a:pt x="2566209" y="270129"/>
                </a:lnTo>
                <a:lnTo>
                  <a:pt x="2566209" y="1192605"/>
                </a:lnTo>
                <a:lnTo>
                  <a:pt x="2560423" y="1198390"/>
                </a:lnTo>
                <a:lnTo>
                  <a:pt x="2560424" y="1420668"/>
                </a:lnTo>
                <a:lnTo>
                  <a:pt x="2525966" y="1455126"/>
                </a:lnTo>
                <a:lnTo>
                  <a:pt x="2284594" y="1455126"/>
                </a:lnTo>
                <a:lnTo>
                  <a:pt x="2291268" y="1461800"/>
                </a:lnTo>
                <a:lnTo>
                  <a:pt x="276111" y="1461800"/>
                </a:lnTo>
                <a:lnTo>
                  <a:pt x="282785" y="1455126"/>
                </a:lnTo>
                <a:lnTo>
                  <a:pt x="41413" y="1455126"/>
                </a:lnTo>
                <a:lnTo>
                  <a:pt x="6955" y="1420668"/>
                </a:lnTo>
                <a:lnTo>
                  <a:pt x="6955" y="1198390"/>
                </a:lnTo>
                <a:lnTo>
                  <a:pt x="0" y="1191435"/>
                </a:lnTo>
                <a:lnTo>
                  <a:pt x="0" y="271299"/>
                </a:lnTo>
                <a:lnTo>
                  <a:pt x="6955" y="264343"/>
                </a:lnTo>
                <a:lnTo>
                  <a:pt x="6955" y="42066"/>
                </a:lnTo>
                <a:lnTo>
                  <a:pt x="41413" y="7608"/>
                </a:lnTo>
                <a:lnTo>
                  <a:pt x="282785" y="7608"/>
                </a:lnTo>
                <a:close/>
              </a:path>
            </a:pathLst>
          </a:custGeom>
        </p:spPr>
        <p:txBody>
          <a:bodyPr wrap="square">
            <a:noAutofit/>
          </a:bodyPr>
          <a:lstStyle/>
          <a:p>
            <a:pPr lvl="0"/>
            <a:endParaRPr lang="zh-CN" altLang="en-US" noProof="0"/>
          </a:p>
        </p:txBody>
      </p:sp>
      <p:sp>
        <p:nvSpPr>
          <p:cNvPr id="20" name="图片占位符 19"/>
          <p:cNvSpPr>
            <a:spLocks noGrp="1"/>
          </p:cNvSpPr>
          <p:nvPr>
            <p:ph type="pic" sz="quarter" idx="13"/>
          </p:nvPr>
        </p:nvSpPr>
        <p:spPr>
          <a:xfrm>
            <a:off x="8114989" y="3980353"/>
            <a:ext cx="2566209" cy="1461800"/>
          </a:xfrm>
          <a:custGeom>
            <a:avLst/>
            <a:gdLst>
              <a:gd name="connsiteX0" fmla="*/ 275177 w 2566209"/>
              <a:gd name="connsiteY0" fmla="*/ 0 h 1461800"/>
              <a:gd name="connsiteX1" fmla="*/ 2292202 w 2566209"/>
              <a:gd name="connsiteY1" fmla="*/ 0 h 1461800"/>
              <a:gd name="connsiteX2" fmla="*/ 2284594 w 2566209"/>
              <a:gd name="connsiteY2" fmla="*/ 7608 h 1461800"/>
              <a:gd name="connsiteX3" fmla="*/ 2525966 w 2566209"/>
              <a:gd name="connsiteY3" fmla="*/ 7608 h 1461800"/>
              <a:gd name="connsiteX4" fmla="*/ 2560424 w 2566209"/>
              <a:gd name="connsiteY4" fmla="*/ 42066 h 1461800"/>
              <a:gd name="connsiteX5" fmla="*/ 2560423 w 2566209"/>
              <a:gd name="connsiteY5" fmla="*/ 264343 h 1461800"/>
              <a:gd name="connsiteX6" fmla="*/ 2566209 w 2566209"/>
              <a:gd name="connsiteY6" fmla="*/ 270129 h 1461800"/>
              <a:gd name="connsiteX7" fmla="*/ 2566209 w 2566209"/>
              <a:gd name="connsiteY7" fmla="*/ 1192605 h 1461800"/>
              <a:gd name="connsiteX8" fmla="*/ 2560423 w 2566209"/>
              <a:gd name="connsiteY8" fmla="*/ 1198390 h 1461800"/>
              <a:gd name="connsiteX9" fmla="*/ 2560424 w 2566209"/>
              <a:gd name="connsiteY9" fmla="*/ 1420668 h 1461800"/>
              <a:gd name="connsiteX10" fmla="*/ 2525966 w 2566209"/>
              <a:gd name="connsiteY10" fmla="*/ 1455126 h 1461800"/>
              <a:gd name="connsiteX11" fmla="*/ 2284594 w 2566209"/>
              <a:gd name="connsiteY11" fmla="*/ 1455126 h 1461800"/>
              <a:gd name="connsiteX12" fmla="*/ 2291268 w 2566209"/>
              <a:gd name="connsiteY12" fmla="*/ 1461800 h 1461800"/>
              <a:gd name="connsiteX13" fmla="*/ 276111 w 2566209"/>
              <a:gd name="connsiteY13" fmla="*/ 1461800 h 1461800"/>
              <a:gd name="connsiteX14" fmla="*/ 282785 w 2566209"/>
              <a:gd name="connsiteY14" fmla="*/ 1455126 h 1461800"/>
              <a:gd name="connsiteX15" fmla="*/ 41413 w 2566209"/>
              <a:gd name="connsiteY15" fmla="*/ 1455126 h 1461800"/>
              <a:gd name="connsiteX16" fmla="*/ 6955 w 2566209"/>
              <a:gd name="connsiteY16" fmla="*/ 1420668 h 1461800"/>
              <a:gd name="connsiteX17" fmla="*/ 6955 w 2566209"/>
              <a:gd name="connsiteY17" fmla="*/ 1198390 h 1461800"/>
              <a:gd name="connsiteX18" fmla="*/ 0 w 2566209"/>
              <a:gd name="connsiteY18" fmla="*/ 1191435 h 1461800"/>
              <a:gd name="connsiteX19" fmla="*/ 0 w 2566209"/>
              <a:gd name="connsiteY19" fmla="*/ 271299 h 1461800"/>
              <a:gd name="connsiteX20" fmla="*/ 6955 w 2566209"/>
              <a:gd name="connsiteY20" fmla="*/ 264343 h 1461800"/>
              <a:gd name="connsiteX21" fmla="*/ 6955 w 2566209"/>
              <a:gd name="connsiteY21" fmla="*/ 42066 h 1461800"/>
              <a:gd name="connsiteX22" fmla="*/ 41413 w 2566209"/>
              <a:gd name="connsiteY22" fmla="*/ 7608 h 1461800"/>
              <a:gd name="connsiteX23" fmla="*/ 282785 w 2566209"/>
              <a:gd name="connsiteY23" fmla="*/ 7608 h 146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66209" h="1461800">
                <a:moveTo>
                  <a:pt x="275177" y="0"/>
                </a:moveTo>
                <a:lnTo>
                  <a:pt x="2292202" y="0"/>
                </a:lnTo>
                <a:lnTo>
                  <a:pt x="2284594" y="7608"/>
                </a:lnTo>
                <a:lnTo>
                  <a:pt x="2525966" y="7608"/>
                </a:lnTo>
                <a:lnTo>
                  <a:pt x="2560424" y="42066"/>
                </a:lnTo>
                <a:lnTo>
                  <a:pt x="2560423" y="264343"/>
                </a:lnTo>
                <a:lnTo>
                  <a:pt x="2566209" y="270129"/>
                </a:lnTo>
                <a:lnTo>
                  <a:pt x="2566209" y="1192605"/>
                </a:lnTo>
                <a:lnTo>
                  <a:pt x="2560423" y="1198390"/>
                </a:lnTo>
                <a:lnTo>
                  <a:pt x="2560424" y="1420668"/>
                </a:lnTo>
                <a:lnTo>
                  <a:pt x="2525966" y="1455126"/>
                </a:lnTo>
                <a:lnTo>
                  <a:pt x="2284594" y="1455126"/>
                </a:lnTo>
                <a:lnTo>
                  <a:pt x="2291268" y="1461800"/>
                </a:lnTo>
                <a:lnTo>
                  <a:pt x="276111" y="1461800"/>
                </a:lnTo>
                <a:lnTo>
                  <a:pt x="282785" y="1455126"/>
                </a:lnTo>
                <a:lnTo>
                  <a:pt x="41413" y="1455126"/>
                </a:lnTo>
                <a:lnTo>
                  <a:pt x="6955" y="1420668"/>
                </a:lnTo>
                <a:lnTo>
                  <a:pt x="6955" y="1198390"/>
                </a:lnTo>
                <a:lnTo>
                  <a:pt x="0" y="1191435"/>
                </a:lnTo>
                <a:lnTo>
                  <a:pt x="0" y="271299"/>
                </a:lnTo>
                <a:lnTo>
                  <a:pt x="6955" y="264343"/>
                </a:lnTo>
                <a:lnTo>
                  <a:pt x="6955" y="42066"/>
                </a:lnTo>
                <a:lnTo>
                  <a:pt x="41413" y="7608"/>
                </a:lnTo>
                <a:lnTo>
                  <a:pt x="282785" y="7608"/>
                </a:lnTo>
                <a:close/>
              </a:path>
            </a:pathLst>
          </a:custGeom>
        </p:spPr>
        <p:txBody>
          <a:bodyPr wrap="square">
            <a:noAutofit/>
          </a:bodyPr>
          <a:lstStyle/>
          <a:p>
            <a:pPr lvl="0"/>
            <a:endParaRPr lang="zh-CN" altLang="en-US" noProof="0"/>
          </a:p>
        </p:txBody>
      </p:sp>
      <p:sp>
        <p:nvSpPr>
          <p:cNvPr id="21" name="图片占位符 20"/>
          <p:cNvSpPr>
            <a:spLocks noGrp="1"/>
          </p:cNvSpPr>
          <p:nvPr>
            <p:ph type="pic" sz="quarter" idx="14"/>
          </p:nvPr>
        </p:nvSpPr>
        <p:spPr>
          <a:xfrm>
            <a:off x="4813580" y="3980353"/>
            <a:ext cx="2566209" cy="1461800"/>
          </a:xfrm>
          <a:custGeom>
            <a:avLst/>
            <a:gdLst>
              <a:gd name="connsiteX0" fmla="*/ 275178 w 2566209"/>
              <a:gd name="connsiteY0" fmla="*/ 0 h 1461800"/>
              <a:gd name="connsiteX1" fmla="*/ 2292202 w 2566209"/>
              <a:gd name="connsiteY1" fmla="*/ 0 h 1461800"/>
              <a:gd name="connsiteX2" fmla="*/ 2284594 w 2566209"/>
              <a:gd name="connsiteY2" fmla="*/ 7608 h 1461800"/>
              <a:gd name="connsiteX3" fmla="*/ 2525966 w 2566209"/>
              <a:gd name="connsiteY3" fmla="*/ 7608 h 1461800"/>
              <a:gd name="connsiteX4" fmla="*/ 2560424 w 2566209"/>
              <a:gd name="connsiteY4" fmla="*/ 42066 h 1461800"/>
              <a:gd name="connsiteX5" fmla="*/ 2560423 w 2566209"/>
              <a:gd name="connsiteY5" fmla="*/ 264343 h 1461800"/>
              <a:gd name="connsiteX6" fmla="*/ 2566209 w 2566209"/>
              <a:gd name="connsiteY6" fmla="*/ 270129 h 1461800"/>
              <a:gd name="connsiteX7" fmla="*/ 2566209 w 2566209"/>
              <a:gd name="connsiteY7" fmla="*/ 1192605 h 1461800"/>
              <a:gd name="connsiteX8" fmla="*/ 2560423 w 2566209"/>
              <a:gd name="connsiteY8" fmla="*/ 1198390 h 1461800"/>
              <a:gd name="connsiteX9" fmla="*/ 2560424 w 2566209"/>
              <a:gd name="connsiteY9" fmla="*/ 1420668 h 1461800"/>
              <a:gd name="connsiteX10" fmla="*/ 2525966 w 2566209"/>
              <a:gd name="connsiteY10" fmla="*/ 1455126 h 1461800"/>
              <a:gd name="connsiteX11" fmla="*/ 2284594 w 2566209"/>
              <a:gd name="connsiteY11" fmla="*/ 1455126 h 1461800"/>
              <a:gd name="connsiteX12" fmla="*/ 2291268 w 2566209"/>
              <a:gd name="connsiteY12" fmla="*/ 1461800 h 1461800"/>
              <a:gd name="connsiteX13" fmla="*/ 276111 w 2566209"/>
              <a:gd name="connsiteY13" fmla="*/ 1461800 h 1461800"/>
              <a:gd name="connsiteX14" fmla="*/ 282785 w 2566209"/>
              <a:gd name="connsiteY14" fmla="*/ 1455126 h 1461800"/>
              <a:gd name="connsiteX15" fmla="*/ 41413 w 2566209"/>
              <a:gd name="connsiteY15" fmla="*/ 1455126 h 1461800"/>
              <a:gd name="connsiteX16" fmla="*/ 6955 w 2566209"/>
              <a:gd name="connsiteY16" fmla="*/ 1420668 h 1461800"/>
              <a:gd name="connsiteX17" fmla="*/ 6955 w 2566209"/>
              <a:gd name="connsiteY17" fmla="*/ 1198390 h 1461800"/>
              <a:gd name="connsiteX18" fmla="*/ 0 w 2566209"/>
              <a:gd name="connsiteY18" fmla="*/ 1191435 h 1461800"/>
              <a:gd name="connsiteX19" fmla="*/ 0 w 2566209"/>
              <a:gd name="connsiteY19" fmla="*/ 271299 h 1461800"/>
              <a:gd name="connsiteX20" fmla="*/ 6955 w 2566209"/>
              <a:gd name="connsiteY20" fmla="*/ 264343 h 1461800"/>
              <a:gd name="connsiteX21" fmla="*/ 6955 w 2566209"/>
              <a:gd name="connsiteY21" fmla="*/ 42066 h 1461800"/>
              <a:gd name="connsiteX22" fmla="*/ 41413 w 2566209"/>
              <a:gd name="connsiteY22" fmla="*/ 7608 h 1461800"/>
              <a:gd name="connsiteX23" fmla="*/ 282785 w 2566209"/>
              <a:gd name="connsiteY23" fmla="*/ 7608 h 146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66209" h="1461800">
                <a:moveTo>
                  <a:pt x="275178" y="0"/>
                </a:moveTo>
                <a:lnTo>
                  <a:pt x="2292202" y="0"/>
                </a:lnTo>
                <a:lnTo>
                  <a:pt x="2284594" y="7608"/>
                </a:lnTo>
                <a:lnTo>
                  <a:pt x="2525966" y="7608"/>
                </a:lnTo>
                <a:lnTo>
                  <a:pt x="2560424" y="42066"/>
                </a:lnTo>
                <a:lnTo>
                  <a:pt x="2560423" y="264343"/>
                </a:lnTo>
                <a:lnTo>
                  <a:pt x="2566209" y="270129"/>
                </a:lnTo>
                <a:lnTo>
                  <a:pt x="2566209" y="1192605"/>
                </a:lnTo>
                <a:lnTo>
                  <a:pt x="2560423" y="1198390"/>
                </a:lnTo>
                <a:lnTo>
                  <a:pt x="2560424" y="1420668"/>
                </a:lnTo>
                <a:lnTo>
                  <a:pt x="2525966" y="1455126"/>
                </a:lnTo>
                <a:lnTo>
                  <a:pt x="2284594" y="1455126"/>
                </a:lnTo>
                <a:lnTo>
                  <a:pt x="2291268" y="1461800"/>
                </a:lnTo>
                <a:lnTo>
                  <a:pt x="276111" y="1461800"/>
                </a:lnTo>
                <a:lnTo>
                  <a:pt x="282785" y="1455126"/>
                </a:lnTo>
                <a:lnTo>
                  <a:pt x="41413" y="1455126"/>
                </a:lnTo>
                <a:lnTo>
                  <a:pt x="6955" y="1420668"/>
                </a:lnTo>
                <a:lnTo>
                  <a:pt x="6955" y="1198390"/>
                </a:lnTo>
                <a:lnTo>
                  <a:pt x="0" y="1191435"/>
                </a:lnTo>
                <a:lnTo>
                  <a:pt x="0" y="271299"/>
                </a:lnTo>
                <a:lnTo>
                  <a:pt x="6955" y="264343"/>
                </a:lnTo>
                <a:lnTo>
                  <a:pt x="6955" y="42066"/>
                </a:lnTo>
                <a:lnTo>
                  <a:pt x="41413" y="7608"/>
                </a:lnTo>
                <a:lnTo>
                  <a:pt x="282785" y="7608"/>
                </a:lnTo>
                <a:close/>
              </a:path>
            </a:pathLst>
          </a:custGeom>
        </p:spPr>
        <p:txBody>
          <a:bodyPr wrap="square">
            <a:noAutofit/>
          </a:bodyPr>
          <a:lstStyle/>
          <a:p>
            <a:pPr lvl="0"/>
            <a:endParaRPr lang="zh-CN" altLang="en-US" noProof="0"/>
          </a:p>
        </p:txBody>
      </p:sp>
      <p:sp>
        <p:nvSpPr>
          <p:cNvPr id="16" name="图片占位符 15"/>
          <p:cNvSpPr>
            <a:spLocks noGrp="1"/>
          </p:cNvSpPr>
          <p:nvPr>
            <p:ph type="pic" sz="quarter" idx="15"/>
          </p:nvPr>
        </p:nvSpPr>
        <p:spPr>
          <a:xfrm>
            <a:off x="1512170" y="3980353"/>
            <a:ext cx="2566209" cy="1461800"/>
          </a:xfrm>
          <a:custGeom>
            <a:avLst/>
            <a:gdLst>
              <a:gd name="connsiteX0" fmla="*/ 275178 w 2566209"/>
              <a:gd name="connsiteY0" fmla="*/ 0 h 1461800"/>
              <a:gd name="connsiteX1" fmla="*/ 2292202 w 2566209"/>
              <a:gd name="connsiteY1" fmla="*/ 0 h 1461800"/>
              <a:gd name="connsiteX2" fmla="*/ 2284594 w 2566209"/>
              <a:gd name="connsiteY2" fmla="*/ 7608 h 1461800"/>
              <a:gd name="connsiteX3" fmla="*/ 2525966 w 2566209"/>
              <a:gd name="connsiteY3" fmla="*/ 7608 h 1461800"/>
              <a:gd name="connsiteX4" fmla="*/ 2560424 w 2566209"/>
              <a:gd name="connsiteY4" fmla="*/ 42066 h 1461800"/>
              <a:gd name="connsiteX5" fmla="*/ 2560423 w 2566209"/>
              <a:gd name="connsiteY5" fmla="*/ 264343 h 1461800"/>
              <a:gd name="connsiteX6" fmla="*/ 2566209 w 2566209"/>
              <a:gd name="connsiteY6" fmla="*/ 270129 h 1461800"/>
              <a:gd name="connsiteX7" fmla="*/ 2566209 w 2566209"/>
              <a:gd name="connsiteY7" fmla="*/ 1192605 h 1461800"/>
              <a:gd name="connsiteX8" fmla="*/ 2560423 w 2566209"/>
              <a:gd name="connsiteY8" fmla="*/ 1198390 h 1461800"/>
              <a:gd name="connsiteX9" fmla="*/ 2560424 w 2566209"/>
              <a:gd name="connsiteY9" fmla="*/ 1420668 h 1461800"/>
              <a:gd name="connsiteX10" fmla="*/ 2525966 w 2566209"/>
              <a:gd name="connsiteY10" fmla="*/ 1455126 h 1461800"/>
              <a:gd name="connsiteX11" fmla="*/ 2284594 w 2566209"/>
              <a:gd name="connsiteY11" fmla="*/ 1455126 h 1461800"/>
              <a:gd name="connsiteX12" fmla="*/ 2291268 w 2566209"/>
              <a:gd name="connsiteY12" fmla="*/ 1461800 h 1461800"/>
              <a:gd name="connsiteX13" fmla="*/ 276111 w 2566209"/>
              <a:gd name="connsiteY13" fmla="*/ 1461800 h 1461800"/>
              <a:gd name="connsiteX14" fmla="*/ 282785 w 2566209"/>
              <a:gd name="connsiteY14" fmla="*/ 1455126 h 1461800"/>
              <a:gd name="connsiteX15" fmla="*/ 41413 w 2566209"/>
              <a:gd name="connsiteY15" fmla="*/ 1455126 h 1461800"/>
              <a:gd name="connsiteX16" fmla="*/ 6955 w 2566209"/>
              <a:gd name="connsiteY16" fmla="*/ 1420668 h 1461800"/>
              <a:gd name="connsiteX17" fmla="*/ 6955 w 2566209"/>
              <a:gd name="connsiteY17" fmla="*/ 1198390 h 1461800"/>
              <a:gd name="connsiteX18" fmla="*/ 0 w 2566209"/>
              <a:gd name="connsiteY18" fmla="*/ 1191435 h 1461800"/>
              <a:gd name="connsiteX19" fmla="*/ 0 w 2566209"/>
              <a:gd name="connsiteY19" fmla="*/ 271299 h 1461800"/>
              <a:gd name="connsiteX20" fmla="*/ 6955 w 2566209"/>
              <a:gd name="connsiteY20" fmla="*/ 264343 h 1461800"/>
              <a:gd name="connsiteX21" fmla="*/ 6955 w 2566209"/>
              <a:gd name="connsiteY21" fmla="*/ 42066 h 1461800"/>
              <a:gd name="connsiteX22" fmla="*/ 41413 w 2566209"/>
              <a:gd name="connsiteY22" fmla="*/ 7608 h 1461800"/>
              <a:gd name="connsiteX23" fmla="*/ 282785 w 2566209"/>
              <a:gd name="connsiteY23" fmla="*/ 7608 h 146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66209" h="1461800">
                <a:moveTo>
                  <a:pt x="275178" y="0"/>
                </a:moveTo>
                <a:lnTo>
                  <a:pt x="2292202" y="0"/>
                </a:lnTo>
                <a:lnTo>
                  <a:pt x="2284594" y="7608"/>
                </a:lnTo>
                <a:lnTo>
                  <a:pt x="2525966" y="7608"/>
                </a:lnTo>
                <a:lnTo>
                  <a:pt x="2560424" y="42066"/>
                </a:lnTo>
                <a:lnTo>
                  <a:pt x="2560423" y="264343"/>
                </a:lnTo>
                <a:lnTo>
                  <a:pt x="2566209" y="270129"/>
                </a:lnTo>
                <a:lnTo>
                  <a:pt x="2566209" y="1192605"/>
                </a:lnTo>
                <a:lnTo>
                  <a:pt x="2560423" y="1198390"/>
                </a:lnTo>
                <a:lnTo>
                  <a:pt x="2560424" y="1420668"/>
                </a:lnTo>
                <a:lnTo>
                  <a:pt x="2525966" y="1455126"/>
                </a:lnTo>
                <a:lnTo>
                  <a:pt x="2284594" y="1455126"/>
                </a:lnTo>
                <a:lnTo>
                  <a:pt x="2291268" y="1461800"/>
                </a:lnTo>
                <a:lnTo>
                  <a:pt x="276111" y="1461800"/>
                </a:lnTo>
                <a:lnTo>
                  <a:pt x="282785" y="1455126"/>
                </a:lnTo>
                <a:lnTo>
                  <a:pt x="41413" y="1455126"/>
                </a:lnTo>
                <a:lnTo>
                  <a:pt x="6955" y="1420668"/>
                </a:lnTo>
                <a:lnTo>
                  <a:pt x="6955" y="1198390"/>
                </a:lnTo>
                <a:lnTo>
                  <a:pt x="0" y="1191435"/>
                </a:lnTo>
                <a:lnTo>
                  <a:pt x="0" y="271299"/>
                </a:lnTo>
                <a:lnTo>
                  <a:pt x="6955" y="264343"/>
                </a:lnTo>
                <a:lnTo>
                  <a:pt x="6955" y="42066"/>
                </a:lnTo>
                <a:lnTo>
                  <a:pt x="41413" y="7608"/>
                </a:lnTo>
                <a:lnTo>
                  <a:pt x="282785" y="7608"/>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404019893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149761" y="1682392"/>
            <a:ext cx="4564226" cy="2476763"/>
          </a:xfrm>
          <a:custGeom>
            <a:avLst/>
            <a:gdLst>
              <a:gd name="connsiteX0" fmla="*/ 0 w 4564226"/>
              <a:gd name="connsiteY0" fmla="*/ 0 h 2476763"/>
              <a:gd name="connsiteX1" fmla="*/ 4564226 w 4564226"/>
              <a:gd name="connsiteY1" fmla="*/ 0 h 2476763"/>
              <a:gd name="connsiteX2" fmla="*/ 4564226 w 4564226"/>
              <a:gd name="connsiteY2" fmla="*/ 2319018 h 2476763"/>
              <a:gd name="connsiteX3" fmla="*/ 4406481 w 4564226"/>
              <a:gd name="connsiteY3" fmla="*/ 2476763 h 2476763"/>
              <a:gd name="connsiteX4" fmla="*/ 0 w 4564226"/>
              <a:gd name="connsiteY4" fmla="*/ 2476763 h 2476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4226" h="2476763">
                <a:moveTo>
                  <a:pt x="0" y="0"/>
                </a:moveTo>
                <a:lnTo>
                  <a:pt x="4564226" y="0"/>
                </a:lnTo>
                <a:lnTo>
                  <a:pt x="4564226" y="2319018"/>
                </a:lnTo>
                <a:lnTo>
                  <a:pt x="4406481" y="2476763"/>
                </a:lnTo>
                <a:lnTo>
                  <a:pt x="0" y="2476763"/>
                </a:lnTo>
                <a:close/>
              </a:path>
            </a:pathLst>
          </a:custGeom>
        </p:spPr>
        <p:txBody>
          <a:bodyPr wrap="square">
            <a:noAutofit/>
          </a:bodyPr>
          <a:lstStyle/>
          <a:p>
            <a:pPr lvl="0"/>
            <a:endParaRPr lang="zh-CN" altLang="en-US" noProof="0"/>
          </a:p>
        </p:txBody>
      </p:sp>
      <p:sp>
        <p:nvSpPr>
          <p:cNvPr id="9" name="图片占位符 8"/>
          <p:cNvSpPr>
            <a:spLocks noGrp="1"/>
          </p:cNvSpPr>
          <p:nvPr>
            <p:ph type="pic" sz="quarter" idx="11"/>
          </p:nvPr>
        </p:nvSpPr>
        <p:spPr>
          <a:xfrm>
            <a:off x="6394861" y="1682392"/>
            <a:ext cx="4564226" cy="2476763"/>
          </a:xfrm>
          <a:custGeom>
            <a:avLst/>
            <a:gdLst>
              <a:gd name="connsiteX0" fmla="*/ 0 w 4564226"/>
              <a:gd name="connsiteY0" fmla="*/ 0 h 2476763"/>
              <a:gd name="connsiteX1" fmla="*/ 4564226 w 4564226"/>
              <a:gd name="connsiteY1" fmla="*/ 0 h 2476763"/>
              <a:gd name="connsiteX2" fmla="*/ 4564226 w 4564226"/>
              <a:gd name="connsiteY2" fmla="*/ 2319018 h 2476763"/>
              <a:gd name="connsiteX3" fmla="*/ 4406481 w 4564226"/>
              <a:gd name="connsiteY3" fmla="*/ 2476763 h 2476763"/>
              <a:gd name="connsiteX4" fmla="*/ 0 w 4564226"/>
              <a:gd name="connsiteY4" fmla="*/ 2476763 h 2476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4226" h="2476763">
                <a:moveTo>
                  <a:pt x="0" y="0"/>
                </a:moveTo>
                <a:lnTo>
                  <a:pt x="4564226" y="0"/>
                </a:lnTo>
                <a:lnTo>
                  <a:pt x="4564226" y="2319018"/>
                </a:lnTo>
                <a:lnTo>
                  <a:pt x="4406481" y="2476763"/>
                </a:lnTo>
                <a:lnTo>
                  <a:pt x="0" y="2476763"/>
                </a:lnTo>
                <a:close/>
              </a:path>
            </a:pathLst>
          </a:custGeom>
        </p:spPr>
        <p:txBody>
          <a:bodyPr wrap="square">
            <a:noAutofit/>
          </a:bodyPr>
          <a:lstStyle/>
          <a:p>
            <a:pPr lvl="0"/>
            <a:endParaRPr lang="zh-CN" altLang="en-US" noProof="0"/>
          </a:p>
        </p:txBody>
      </p:sp>
    </p:spTree>
    <p:extLst>
      <p:ext uri="{BB962C8B-B14F-4D97-AF65-F5344CB8AC3E}">
        <p14:creationId xmlns:p14="http://schemas.microsoft.com/office/powerpoint/2010/main" val="255989988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nvSpPr>
        <p:spPr>
          <a:xfrm>
            <a:off x="0" y="1"/>
            <a:ext cx="12192000" cy="6858000"/>
          </a:xfrm>
          <a:prstGeom prst="rect">
            <a:avLst/>
          </a:prstGeom>
          <a:gradFill flip="none" rotWithShape="1">
            <a:gsLst>
              <a:gs pos="0">
                <a:schemeClr val="tx1">
                  <a:alpha val="80000"/>
                </a:schemeClr>
              </a:gs>
              <a:gs pos="100000">
                <a:schemeClr val="tx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029" name="图片 6"/>
          <p:cNvPicPr>
            <a:picLocks noChangeAspect="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内容占位符 3" descr="未标题-2.jpg"/>
          <p:cNvPicPr>
            <a:picLocks noChangeAspect="1"/>
          </p:cNvPicPr>
          <p:nvPr userDrawn="1"/>
        </p:nvPicPr>
        <p:blipFill rotWithShape="1">
          <a:blip r:embed="rId16" cstate="print"/>
          <a:srcRect t="89369"/>
          <a:stretch/>
        </p:blipFill>
        <p:spPr>
          <a:xfrm>
            <a:off x="-1" y="6128950"/>
            <a:ext cx="12193433" cy="729049"/>
          </a:xfrm>
          <a:prstGeom prst="rect">
            <a:avLst/>
          </a:prstGeom>
        </p:spPr>
      </p:pic>
    </p:spTree>
  </p:cSld>
  <p:clrMap bg1="lt1" tx1="dk1" bg2="lt2" tx2="dk2" accent1="accent1" accent2="accent2" accent3="accent3" accent4="accent4" accent5="accent5" accent6="accent6" hlink="hlink" folHlink="folHlink"/>
  <p:sldLayoutIdLst>
    <p:sldLayoutId id="2147483678" r:id="rId1"/>
    <p:sldLayoutId id="214748368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9" r:id="rId12"/>
    <p:sldLayoutId id="2147483690" r:id="rId13"/>
  </p:sldLayoutIdLst>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4" name="图片 3" descr="未标题-1"/>
          <p:cNvPicPr>
            <a:picLocks noChangeAspect="1"/>
          </p:cNvPicPr>
          <p:nvPr/>
        </p:nvPicPr>
        <p:blipFill>
          <a:blip r:embed="rId2" cstate="print"/>
          <a:stretch>
            <a:fillRect/>
          </a:stretch>
        </p:blipFill>
        <p:spPr>
          <a:xfrm>
            <a:off x="-82818" y="-31581"/>
            <a:ext cx="12274818" cy="6904187"/>
          </a:xfrm>
          <a:prstGeom prst="rect">
            <a:avLst/>
          </a:prstGeom>
        </p:spPr>
      </p:pic>
      <p:sp>
        <p:nvSpPr>
          <p:cNvPr id="5" name="TextBox 31"/>
          <p:cNvSpPr txBox="1"/>
          <p:nvPr/>
        </p:nvSpPr>
        <p:spPr>
          <a:xfrm flipH="1">
            <a:off x="3892731" y="3245393"/>
            <a:ext cx="4406538" cy="2400657"/>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zh-CN" altLang="en-US" sz="6600" b="0" i="1" dirty="0">
                <a:solidFill>
                  <a:schemeClr val="bg1"/>
                </a:solidFill>
                <a:effectLst>
                  <a:outerShdw blurRad="266700" algn="tl" rotWithShape="0">
                    <a:srgbClr val="001D36">
                      <a:alpha val="55000"/>
                    </a:srgbClr>
                  </a:outerShdw>
                </a:effectLst>
                <a:latin typeface="华文新魏" panose="02010800040101010101" pitchFamily="2" charset="-122"/>
                <a:ea typeface="华文新魏" panose="02010800040101010101" pitchFamily="2" charset="-122"/>
                <a:cs typeface="Times New Roman" pitchFamily="18" charset="0"/>
              </a:rPr>
              <a:t>天之痕</a:t>
            </a:r>
            <a:endParaRPr lang="en-US" altLang="zh-CN" sz="6600" b="0" i="1" dirty="0">
              <a:solidFill>
                <a:schemeClr val="bg1"/>
              </a:solidFill>
              <a:effectLst>
                <a:outerShdw blurRad="266700" algn="tl" rotWithShape="0">
                  <a:srgbClr val="001D36">
                    <a:alpha val="55000"/>
                  </a:srgbClr>
                </a:outerShdw>
              </a:effectLst>
              <a:latin typeface="华文新魏" panose="02010800040101010101" pitchFamily="2" charset="-122"/>
              <a:ea typeface="华文新魏" panose="02010800040101010101" pitchFamily="2" charset="-122"/>
              <a:cs typeface="Times New Roman" pitchFamily="18" charset="0"/>
            </a:endParaRPr>
          </a:p>
          <a:p>
            <a:pPr algn="ctr" defTabSz="685891" eaLnBrk="1" fontAlgn="auto" hangingPunct="1">
              <a:lnSpc>
                <a:spcPct val="100000"/>
              </a:lnSpc>
              <a:spcBef>
                <a:spcPts val="0"/>
              </a:spcBef>
              <a:spcAft>
                <a:spcPts val="0"/>
              </a:spcAft>
              <a:defRPr/>
            </a:pPr>
            <a:endParaRPr lang="en-US" altLang="zh-CN" sz="4000" b="0" dirty="0">
              <a:solidFill>
                <a:srgbClr val="01E2BC"/>
              </a:solidFill>
              <a:effectLst>
                <a:outerShdw blurRad="203200" algn="tl" rotWithShape="0">
                  <a:srgbClr val="001D36">
                    <a:alpha val="88000"/>
                  </a:srgbClr>
                </a:outerShdw>
              </a:effectLst>
              <a:latin typeface="迷你简菱心" panose="02010609000101010101" pitchFamily="49" charset="-122"/>
              <a:ea typeface="迷你简菱心" panose="02010609000101010101" pitchFamily="49" charset="-122"/>
              <a:cs typeface="Times New Roman" pitchFamily="18" charset="0"/>
            </a:endParaRPr>
          </a:p>
          <a:p>
            <a:pPr algn="ctr" defTabSz="685891" eaLnBrk="1" fontAlgn="auto" hangingPunct="1">
              <a:lnSpc>
                <a:spcPct val="100000"/>
              </a:lnSpc>
              <a:spcBef>
                <a:spcPts val="0"/>
              </a:spcBef>
              <a:spcAft>
                <a:spcPts val="0"/>
              </a:spcAft>
              <a:defRPr/>
            </a:pPr>
            <a:r>
              <a:rPr lang="is-IS" altLang="zh-CN" b="0" dirty="0">
                <a:latin typeface="迷你简菱心" panose="02010609000101010101" pitchFamily="49" charset="-122"/>
                <a:ea typeface="迷你简菱心" panose="02010609000101010101" pitchFamily="49" charset="-122"/>
              </a:rPr>
              <a:t> </a:t>
            </a:r>
            <a:r>
              <a:rPr lang="is-IS" altLang="zh-CN" dirty="0">
                <a:latin typeface="华文新魏" panose="02010800040101010101" pitchFamily="2" charset="-122"/>
                <a:ea typeface="华文新魏" panose="02010800040101010101" pitchFamily="2" charset="-122"/>
              </a:rPr>
              <a:t>1</a:t>
            </a:r>
            <a:r>
              <a:rPr lang="is-IS" altLang="zh-CN" sz="4800" baseline="30000" dirty="0">
                <a:latin typeface="华文新魏" panose="02010800040101010101" pitchFamily="2" charset="-122"/>
                <a:ea typeface="华文新魏" panose="02010800040101010101" pitchFamily="2" charset="-122"/>
              </a:rPr>
              <a:t>Th</a:t>
            </a:r>
            <a:r>
              <a:rPr lang="en-US" altLang="zh-CN" dirty="0">
                <a:latin typeface="华文新魏" panose="02010800040101010101" pitchFamily="2" charset="-122"/>
                <a:ea typeface="华文新魏" panose="02010800040101010101" pitchFamily="2" charset="-122"/>
              </a:rPr>
              <a:t>/</a:t>
            </a:r>
            <a:r>
              <a:rPr lang="is-IS" altLang="zh-CN" dirty="0">
                <a:latin typeface="华文新魏" panose="02010800040101010101" pitchFamily="2" charset="-122"/>
                <a:ea typeface="华文新魏" panose="02010800040101010101" pitchFamily="2" charset="-122"/>
              </a:rPr>
              <a:t>2213</a:t>
            </a:r>
            <a:endParaRPr lang="zh-CN" altLang="en-US" dirty="0">
              <a:latin typeface="华文新魏" panose="02010800040101010101" pitchFamily="2" charset="-122"/>
              <a:ea typeface="华文新魏" panose="02010800040101010101" pitchFamily="2" charset="-122"/>
            </a:endParaRPr>
          </a:p>
        </p:txBody>
      </p:sp>
      <p:sp>
        <p:nvSpPr>
          <p:cNvPr id="6" name="文本框 5"/>
          <p:cNvSpPr txBox="1"/>
          <p:nvPr/>
        </p:nvSpPr>
        <p:spPr>
          <a:xfrm>
            <a:off x="1449238" y="2645123"/>
            <a:ext cx="8160588" cy="369332"/>
          </a:xfrm>
          <a:prstGeom prst="rect">
            <a:avLst/>
          </a:prstGeom>
          <a:noFill/>
        </p:spPr>
        <p:txBody>
          <a:bodyPr wrap="square" rtlCol="0">
            <a:spAutoFit/>
          </a:bodyPr>
          <a:lstStyle/>
          <a:p>
            <a:r>
              <a:rPr lang="en-US" altLang="zh-CN" dirty="0">
                <a:solidFill>
                  <a:schemeClr val="bg1"/>
                </a:solidFill>
              </a:rPr>
              <a:t>https://tianchi.aliyun.com/competition/introduction.htm?raceId=231602</a:t>
            </a:r>
            <a:endParaRPr lang="zh-CN" altLang="en-US" dirty="0">
              <a:solidFill>
                <a:schemeClr val="bg1"/>
              </a:solidFill>
            </a:endParaRPr>
          </a:p>
        </p:txBody>
      </p:sp>
    </p:spTree>
    <p:extLst>
      <p:ext uri="{BB962C8B-B14F-4D97-AF65-F5344CB8AC3E}">
        <p14:creationId xmlns:p14="http://schemas.microsoft.com/office/powerpoint/2010/main" val="3720931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用电量较大的企业特征</a:t>
            </a:r>
          </a:p>
        </p:txBody>
      </p:sp>
      <p:grpSp>
        <p:nvGrpSpPr>
          <p:cNvPr id="23555" name="组合 258"/>
          <p:cNvGrpSpPr>
            <a:grpSpLocks/>
          </p:cNvGrpSpPr>
          <p:nvPr/>
        </p:nvGrpSpPr>
        <p:grpSpPr bwMode="auto">
          <a:xfrm>
            <a:off x="271463" y="346075"/>
            <a:ext cx="842962" cy="390525"/>
            <a:chOff x="-29932" y="520698"/>
            <a:chExt cx="577569" cy="258806"/>
          </a:xfrm>
        </p:grpSpPr>
        <p:sp>
          <p:nvSpPr>
            <p:cNvPr id="260" name="箭头: V 形 259"/>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1" name="箭头: V 形 260"/>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2" name="箭头: V 形 261"/>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p:nvSpPr>
          <p:cNvPr id="74" name="等腰三角形 73"/>
          <p:cNvSpPr/>
          <p:nvPr/>
        </p:nvSpPr>
        <p:spPr>
          <a:xfrm rot="5400000">
            <a:off x="315119" y="1756569"/>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75" name="TextBox 31"/>
          <p:cNvSpPr txBox="1"/>
          <p:nvPr/>
        </p:nvSpPr>
        <p:spPr>
          <a:xfrm flipH="1">
            <a:off x="551209" y="1724200"/>
            <a:ext cx="3637550" cy="392672"/>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用电量大、无节假日</a:t>
            </a:r>
          </a:p>
        </p:txBody>
      </p:sp>
      <p:sp>
        <p:nvSpPr>
          <p:cNvPr id="76" name="等腰三角形 75"/>
          <p:cNvSpPr/>
          <p:nvPr/>
        </p:nvSpPr>
        <p:spPr>
          <a:xfrm rot="5400000">
            <a:off x="315118" y="3218657"/>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77" name="TextBox 31"/>
          <p:cNvSpPr txBox="1"/>
          <p:nvPr/>
        </p:nvSpPr>
        <p:spPr>
          <a:xfrm flipH="1">
            <a:off x="551209" y="3102823"/>
            <a:ext cx="3637550" cy="830997"/>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1416</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与</a:t>
            </a: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174</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为同类企业、影响空气质量</a:t>
            </a:r>
          </a:p>
        </p:txBody>
      </p:sp>
      <p:sp>
        <p:nvSpPr>
          <p:cNvPr id="78" name="等腰三角形 77"/>
          <p:cNvSpPr/>
          <p:nvPr/>
        </p:nvSpPr>
        <p:spPr>
          <a:xfrm rot="5400000">
            <a:off x="315118" y="4691857"/>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79" name="TextBox 31"/>
          <p:cNvSpPr txBox="1"/>
          <p:nvPr/>
        </p:nvSpPr>
        <p:spPr>
          <a:xfrm flipH="1">
            <a:off x="551209" y="4646084"/>
            <a:ext cx="3637550" cy="387798"/>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175</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为同行业相关企业</a:t>
            </a:r>
          </a:p>
        </p:txBody>
      </p:sp>
      <p:grpSp>
        <p:nvGrpSpPr>
          <p:cNvPr id="5" name="组合 4"/>
          <p:cNvGrpSpPr/>
          <p:nvPr/>
        </p:nvGrpSpPr>
        <p:grpSpPr>
          <a:xfrm>
            <a:off x="4187825" y="1304924"/>
            <a:ext cx="7596189" cy="4904807"/>
            <a:chOff x="3986231" y="1132878"/>
            <a:chExt cx="7920000" cy="5278680"/>
          </a:xfrm>
        </p:grpSpPr>
        <p:grpSp>
          <p:nvGrpSpPr>
            <p:cNvPr id="4" name="组合 3"/>
            <p:cNvGrpSpPr/>
            <p:nvPr/>
          </p:nvGrpSpPr>
          <p:grpSpPr>
            <a:xfrm>
              <a:off x="3986231" y="1132878"/>
              <a:ext cx="7920000" cy="4400158"/>
              <a:chOff x="3986231" y="1132878"/>
              <a:chExt cx="7920000" cy="4400158"/>
            </a:xfrm>
          </p:grpSpPr>
          <p:pic>
            <p:nvPicPr>
              <p:cNvPr id="23556"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86231" y="1132878"/>
                <a:ext cx="7920000" cy="4400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1354937" y="4148920"/>
                <a:ext cx="411613" cy="682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3" name="对话气泡: 矩形 2"/>
            <p:cNvSpPr/>
            <p:nvPr/>
          </p:nvSpPr>
          <p:spPr>
            <a:xfrm>
              <a:off x="9505950" y="5595583"/>
              <a:ext cx="2260600" cy="774700"/>
            </a:xfrm>
            <a:prstGeom prst="wedgeRectCallout">
              <a:avLst>
                <a:gd name="adj1" fmla="val 29880"/>
                <a:gd name="adj2" fmla="val -189421"/>
              </a:avLst>
            </a:prstGeom>
            <a:noFill/>
            <a:ln>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solidFill>
                    <a:srgbClr val="01E2BC"/>
                  </a:solidFill>
                </a:rPr>
                <a:t>G20</a:t>
              </a:r>
              <a:r>
                <a:rPr lang="zh-CN" altLang="en-US" dirty="0">
                  <a:solidFill>
                    <a:srgbClr val="01E2BC"/>
                  </a:solidFill>
                </a:rPr>
                <a:t>峰会于</a:t>
              </a:r>
              <a:r>
                <a:rPr lang="en-US" altLang="zh-CN" dirty="0">
                  <a:solidFill>
                    <a:srgbClr val="01E2BC"/>
                  </a:solidFill>
                </a:rPr>
                <a:t>2016.9.4</a:t>
              </a:r>
              <a:r>
                <a:rPr lang="zh-CN" altLang="en-US" dirty="0">
                  <a:solidFill>
                    <a:srgbClr val="01E2BC"/>
                  </a:solidFill>
                </a:rPr>
                <a:t>在杭州召开</a:t>
              </a:r>
            </a:p>
          </p:txBody>
        </p:sp>
        <p:sp>
          <p:nvSpPr>
            <p:cNvPr id="73" name="对话气泡: 矩形 72"/>
            <p:cNvSpPr/>
            <p:nvPr/>
          </p:nvSpPr>
          <p:spPr>
            <a:xfrm>
              <a:off x="5687219" y="5595583"/>
              <a:ext cx="2259012" cy="815975"/>
            </a:xfrm>
            <a:prstGeom prst="wedgeRectCallout">
              <a:avLst>
                <a:gd name="adj1" fmla="val 16624"/>
                <a:gd name="adj2" fmla="val -181695"/>
              </a:avLst>
            </a:prstGeom>
            <a:noFill/>
            <a:ln>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solidFill>
                    <a:srgbClr val="01E2BC"/>
                  </a:solidFill>
                </a:rPr>
                <a:t>1416</a:t>
              </a:r>
              <a:r>
                <a:rPr lang="zh-CN" altLang="en-US" dirty="0">
                  <a:solidFill>
                    <a:srgbClr val="01E2BC"/>
                  </a:solidFill>
                </a:rPr>
                <a:t>和</a:t>
              </a:r>
              <a:r>
                <a:rPr lang="en-US" altLang="zh-CN" dirty="0">
                  <a:solidFill>
                    <a:srgbClr val="01E2BC"/>
                  </a:solidFill>
                </a:rPr>
                <a:t>174</a:t>
              </a:r>
              <a:r>
                <a:rPr lang="zh-CN" altLang="en-US" dirty="0">
                  <a:solidFill>
                    <a:srgbClr val="01E2BC"/>
                  </a:solidFill>
                </a:rPr>
                <a:t>存在竞争或合作关系</a:t>
              </a:r>
            </a:p>
          </p:txBody>
        </p:sp>
      </p:grpSp>
    </p:spTree>
    <p:extLst>
      <p:ext uri="{BB962C8B-B14F-4D97-AF65-F5344CB8AC3E}">
        <p14:creationId xmlns:p14="http://schemas.microsoft.com/office/powerpoint/2010/main" val="363719724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用电量较大的企业特征</a:t>
            </a:r>
          </a:p>
        </p:txBody>
      </p:sp>
      <p:grpSp>
        <p:nvGrpSpPr>
          <p:cNvPr id="23555" name="组合 258"/>
          <p:cNvGrpSpPr>
            <a:grpSpLocks/>
          </p:cNvGrpSpPr>
          <p:nvPr/>
        </p:nvGrpSpPr>
        <p:grpSpPr bwMode="auto">
          <a:xfrm>
            <a:off x="271463" y="346075"/>
            <a:ext cx="842962" cy="390525"/>
            <a:chOff x="-29932" y="520698"/>
            <a:chExt cx="577569" cy="258806"/>
          </a:xfrm>
        </p:grpSpPr>
        <p:sp>
          <p:nvSpPr>
            <p:cNvPr id="260" name="箭头: V 形 259"/>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1" name="箭头: V 形 260"/>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2" name="箭头: V 形 261"/>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p:nvSpPr>
          <p:cNvPr id="74" name="等腰三角形 73"/>
          <p:cNvSpPr/>
          <p:nvPr/>
        </p:nvSpPr>
        <p:spPr>
          <a:xfrm rot="5400000">
            <a:off x="315119" y="1756569"/>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75" name="TextBox 31"/>
          <p:cNvSpPr txBox="1"/>
          <p:nvPr/>
        </p:nvSpPr>
        <p:spPr>
          <a:xfrm flipH="1">
            <a:off x="551209" y="1724200"/>
            <a:ext cx="3637550" cy="392672"/>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用电量大、无节假日</a:t>
            </a:r>
          </a:p>
        </p:txBody>
      </p:sp>
      <p:sp>
        <p:nvSpPr>
          <p:cNvPr id="76" name="等腰三角形 75"/>
          <p:cNvSpPr/>
          <p:nvPr/>
        </p:nvSpPr>
        <p:spPr>
          <a:xfrm rot="5400000">
            <a:off x="315118" y="3218657"/>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77" name="TextBox 31"/>
          <p:cNvSpPr txBox="1"/>
          <p:nvPr/>
        </p:nvSpPr>
        <p:spPr>
          <a:xfrm flipH="1">
            <a:off x="551209" y="3101050"/>
            <a:ext cx="3637550" cy="830997"/>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1416</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与</a:t>
            </a: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174</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为同类企业、影响空气质量</a:t>
            </a:r>
          </a:p>
        </p:txBody>
      </p:sp>
      <p:sp>
        <p:nvSpPr>
          <p:cNvPr id="78" name="等腰三角形 77"/>
          <p:cNvSpPr/>
          <p:nvPr/>
        </p:nvSpPr>
        <p:spPr>
          <a:xfrm rot="5400000">
            <a:off x="315118" y="4691857"/>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79" name="TextBox 31"/>
          <p:cNvSpPr txBox="1"/>
          <p:nvPr/>
        </p:nvSpPr>
        <p:spPr>
          <a:xfrm flipH="1">
            <a:off x="551209" y="4646084"/>
            <a:ext cx="3637550" cy="387798"/>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175</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为同行业相关企业</a:t>
            </a:r>
          </a:p>
        </p:txBody>
      </p:sp>
      <p:pic>
        <p:nvPicPr>
          <p:cNvPr id="4" name="图片 3"/>
          <p:cNvPicPr>
            <a:picLocks noChangeAspect="1"/>
          </p:cNvPicPr>
          <p:nvPr/>
        </p:nvPicPr>
        <p:blipFill>
          <a:blip r:embed="rId3"/>
          <a:stretch>
            <a:fillRect/>
          </a:stretch>
        </p:blipFill>
        <p:spPr>
          <a:xfrm>
            <a:off x="4188759" y="1304925"/>
            <a:ext cx="7595255" cy="4103688"/>
          </a:xfrm>
          <a:prstGeom prst="rect">
            <a:avLst/>
          </a:prstGeom>
        </p:spPr>
      </p:pic>
    </p:spTree>
    <p:extLst>
      <p:ext uri="{BB962C8B-B14F-4D97-AF65-F5344CB8AC3E}">
        <p14:creationId xmlns:p14="http://schemas.microsoft.com/office/powerpoint/2010/main" val="61825782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Box 31"/>
          <p:cNvSpPr txBox="1"/>
          <p:nvPr/>
        </p:nvSpPr>
        <p:spPr>
          <a:xfrm flipH="1">
            <a:off x="1170767" y="274029"/>
            <a:ext cx="4903396"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用电量较大的企业的分析</a:t>
            </a:r>
          </a:p>
        </p:txBody>
      </p:sp>
      <p:grpSp>
        <p:nvGrpSpPr>
          <p:cNvPr id="25603" name="组合 258"/>
          <p:cNvGrpSpPr>
            <a:grpSpLocks/>
          </p:cNvGrpSpPr>
          <p:nvPr/>
        </p:nvGrpSpPr>
        <p:grpSpPr bwMode="auto">
          <a:xfrm>
            <a:off x="271463" y="346075"/>
            <a:ext cx="842962" cy="390525"/>
            <a:chOff x="-29932" y="520698"/>
            <a:chExt cx="577569" cy="258806"/>
          </a:xfrm>
        </p:grpSpPr>
        <p:sp>
          <p:nvSpPr>
            <p:cNvPr id="260" name="箭头: V 形 259"/>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1" name="箭头: V 形 260"/>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2" name="箭头: V 形 261"/>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pic>
        <p:nvPicPr>
          <p:cNvPr id="2560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55124" y="1304925"/>
            <a:ext cx="7228890"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31"/>
          <p:cNvSpPr txBox="1"/>
          <p:nvPr/>
        </p:nvSpPr>
        <p:spPr>
          <a:xfrm flipH="1">
            <a:off x="917574" y="2263920"/>
            <a:ext cx="3637550" cy="688137"/>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11</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月数据</a:t>
            </a: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1416</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企业偶然停产</a:t>
            </a: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2</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天</a:t>
            </a:r>
          </a:p>
        </p:txBody>
      </p:sp>
      <p:sp>
        <p:nvSpPr>
          <p:cNvPr id="53" name="等腰三角形 52"/>
          <p:cNvSpPr/>
          <p:nvPr/>
        </p:nvSpPr>
        <p:spPr>
          <a:xfrm rot="5400000">
            <a:off x="629443" y="3737936"/>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54" name="TextBox 31"/>
          <p:cNvSpPr txBox="1"/>
          <p:nvPr/>
        </p:nvSpPr>
        <p:spPr>
          <a:xfrm flipH="1">
            <a:off x="917574" y="3709336"/>
            <a:ext cx="3637550" cy="688137"/>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应重点关注的企业</a:t>
            </a: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1416</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a:t>
            </a: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175</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a:t>
            </a: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174</a:t>
            </a:r>
          </a:p>
        </p:txBody>
      </p:sp>
      <p:sp>
        <p:nvSpPr>
          <p:cNvPr id="13" name="等腰三角形 12"/>
          <p:cNvSpPr/>
          <p:nvPr/>
        </p:nvSpPr>
        <p:spPr>
          <a:xfrm rot="5400000">
            <a:off x="629443" y="2309473"/>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年用电趋势的分析</a:t>
            </a:r>
          </a:p>
        </p:txBody>
      </p:sp>
      <p:grpSp>
        <p:nvGrpSpPr>
          <p:cNvPr id="29699" name="组合 53"/>
          <p:cNvGrpSpPr>
            <a:grpSpLocks/>
          </p:cNvGrpSpPr>
          <p:nvPr/>
        </p:nvGrpSpPr>
        <p:grpSpPr bwMode="auto">
          <a:xfrm>
            <a:off x="271463" y="346075"/>
            <a:ext cx="842962" cy="390525"/>
            <a:chOff x="-29932" y="520698"/>
            <a:chExt cx="577569" cy="258806"/>
          </a:xfrm>
        </p:grpSpPr>
        <p:sp>
          <p:nvSpPr>
            <p:cNvPr id="55" name="箭头: V 形 54"/>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56" name="箭头: V 形 55"/>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57" name="箭头: V 形 56"/>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pic>
        <p:nvPicPr>
          <p:cNvPr id="29700" name="图片 1"/>
          <p:cNvPicPr>
            <a:picLocks noChangeAspect="1"/>
          </p:cNvPicPr>
          <p:nvPr/>
        </p:nvPicPr>
        <p:blipFill>
          <a:blip r:embed="rId3">
            <a:extLst>
              <a:ext uri="{28A0092B-C50C-407E-A947-70E740481C1C}">
                <a14:useLocalDpi xmlns:a14="http://schemas.microsoft.com/office/drawing/2010/main" val="0"/>
              </a:ext>
            </a:extLst>
          </a:blip>
          <a:srcRect b="7021"/>
          <a:stretch>
            <a:fillRect/>
          </a:stretch>
        </p:blipFill>
        <p:spPr bwMode="auto">
          <a:xfrm>
            <a:off x="4730248" y="836613"/>
            <a:ext cx="7053766" cy="245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图片 4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30249" y="3507475"/>
            <a:ext cx="7053764" cy="244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等腰三角形 50"/>
          <p:cNvSpPr/>
          <p:nvPr/>
        </p:nvSpPr>
        <p:spPr>
          <a:xfrm rot="5400000">
            <a:off x="640009" y="1959769"/>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52" name="TextBox 31"/>
          <p:cNvSpPr txBox="1"/>
          <p:nvPr/>
        </p:nvSpPr>
        <p:spPr>
          <a:xfrm flipH="1">
            <a:off x="875481" y="1845091"/>
            <a:ext cx="3637550" cy="1200329"/>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部分企业用电量随季节变化明显，气温对其影响较大</a:t>
            </a:r>
          </a:p>
        </p:txBody>
      </p:sp>
      <p:sp>
        <p:nvSpPr>
          <p:cNvPr id="54" name="等腰三角形 53"/>
          <p:cNvSpPr/>
          <p:nvPr/>
        </p:nvSpPr>
        <p:spPr>
          <a:xfrm rot="5400000">
            <a:off x="640008" y="4088607"/>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58" name="TextBox 31"/>
          <p:cNvSpPr txBox="1"/>
          <p:nvPr/>
        </p:nvSpPr>
        <p:spPr>
          <a:xfrm flipH="1">
            <a:off x="875481" y="3986722"/>
            <a:ext cx="3637550" cy="830997"/>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部分企业用电量不随季节变化，气温对其影响较小</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节假日的影响</a:t>
            </a:r>
          </a:p>
        </p:txBody>
      </p:sp>
      <p:grpSp>
        <p:nvGrpSpPr>
          <p:cNvPr id="31747" name="组合 258"/>
          <p:cNvGrpSpPr>
            <a:grpSpLocks/>
          </p:cNvGrpSpPr>
          <p:nvPr/>
        </p:nvGrpSpPr>
        <p:grpSpPr bwMode="auto">
          <a:xfrm>
            <a:off x="271463" y="346075"/>
            <a:ext cx="842962" cy="390525"/>
            <a:chOff x="-29932" y="520698"/>
            <a:chExt cx="577569" cy="258806"/>
          </a:xfrm>
        </p:grpSpPr>
        <p:sp>
          <p:nvSpPr>
            <p:cNvPr id="260" name="箭头: V 形 259"/>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1" name="箭头: V 形 260"/>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2" name="箭头: V 形 261"/>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pic>
        <p:nvPicPr>
          <p:cNvPr id="31748" name="图片 1"/>
          <p:cNvPicPr>
            <a:picLocks noChangeAspect="1"/>
          </p:cNvPicPr>
          <p:nvPr/>
        </p:nvPicPr>
        <p:blipFill rotWithShape="1">
          <a:blip r:embed="rId3">
            <a:extLst>
              <a:ext uri="{28A0092B-C50C-407E-A947-70E740481C1C}">
                <a14:useLocalDpi xmlns:a14="http://schemas.microsoft.com/office/drawing/2010/main" val="0"/>
              </a:ext>
            </a:extLst>
          </a:blip>
          <a:srcRect l="1525" r="4834" b="44189"/>
          <a:stretch/>
        </p:blipFill>
        <p:spPr bwMode="auto">
          <a:xfrm>
            <a:off x="4667250" y="836612"/>
            <a:ext cx="7103784" cy="238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等腰三角形 70"/>
          <p:cNvSpPr/>
          <p:nvPr/>
        </p:nvSpPr>
        <p:spPr>
          <a:xfrm rot="5400000">
            <a:off x="619279" y="1877271"/>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72" name="TextBox 31"/>
          <p:cNvSpPr txBox="1"/>
          <p:nvPr/>
        </p:nvSpPr>
        <p:spPr>
          <a:xfrm flipH="1">
            <a:off x="923820" y="1844675"/>
            <a:ext cx="1927225" cy="392672"/>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重要节假日</a:t>
            </a:r>
          </a:p>
        </p:txBody>
      </p:sp>
      <p:sp>
        <p:nvSpPr>
          <p:cNvPr id="73" name="等腰三角形 72"/>
          <p:cNvSpPr/>
          <p:nvPr/>
        </p:nvSpPr>
        <p:spPr>
          <a:xfrm rot="5400000">
            <a:off x="619279" y="4610946"/>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74" name="TextBox 31"/>
          <p:cNvSpPr txBox="1"/>
          <p:nvPr/>
        </p:nvSpPr>
        <p:spPr>
          <a:xfrm flipH="1">
            <a:off x="923820" y="4579349"/>
            <a:ext cx="1927225" cy="392672"/>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周末</a:t>
            </a:r>
          </a:p>
        </p:txBody>
      </p:sp>
      <p:sp>
        <p:nvSpPr>
          <p:cNvPr id="75" name="等腰三角形 74"/>
          <p:cNvSpPr/>
          <p:nvPr/>
        </p:nvSpPr>
        <p:spPr>
          <a:xfrm rot="5400000">
            <a:off x="619280" y="3244108"/>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76" name="TextBox 31"/>
          <p:cNvSpPr txBox="1"/>
          <p:nvPr/>
        </p:nvSpPr>
        <p:spPr>
          <a:xfrm flipH="1">
            <a:off x="923820" y="3214449"/>
            <a:ext cx="2401970" cy="392672"/>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中元节（特殊）</a:t>
            </a:r>
          </a:p>
        </p:txBody>
      </p:sp>
      <p:pic>
        <p:nvPicPr>
          <p:cNvPr id="2" name="图片 1"/>
          <p:cNvPicPr>
            <a:picLocks noChangeAspect="1"/>
          </p:cNvPicPr>
          <p:nvPr/>
        </p:nvPicPr>
        <p:blipFill>
          <a:blip r:embed="rId4"/>
          <a:stretch>
            <a:fillRect/>
          </a:stretch>
        </p:blipFill>
        <p:spPr>
          <a:xfrm>
            <a:off x="4667250" y="3490963"/>
            <a:ext cx="7103784" cy="2468425"/>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Box 31"/>
          <p:cNvSpPr txBox="1"/>
          <p:nvPr/>
        </p:nvSpPr>
        <p:spPr>
          <a:xfrm flipH="1">
            <a:off x="372922" y="5186893"/>
            <a:ext cx="2100135" cy="338554"/>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zh-CN" altLang="en-US" sz="2000" dirty="0">
                <a:solidFill>
                  <a:srgbClr val="01E2BC"/>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周末</a:t>
            </a:r>
          </a:p>
        </p:txBody>
      </p:sp>
      <p:sp>
        <p:nvSpPr>
          <p:cNvPr id="258"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重要节假日的影响</a:t>
            </a:r>
          </a:p>
        </p:txBody>
      </p:sp>
      <p:grpSp>
        <p:nvGrpSpPr>
          <p:cNvPr id="33796" name="组合 258"/>
          <p:cNvGrpSpPr>
            <a:grpSpLocks/>
          </p:cNvGrpSpPr>
          <p:nvPr/>
        </p:nvGrpSpPr>
        <p:grpSpPr bwMode="auto">
          <a:xfrm>
            <a:off x="271463" y="346075"/>
            <a:ext cx="842962" cy="390525"/>
            <a:chOff x="-29932" y="520698"/>
            <a:chExt cx="577569" cy="258806"/>
          </a:xfrm>
        </p:grpSpPr>
        <p:sp>
          <p:nvSpPr>
            <p:cNvPr id="260" name="箭头: V 形 259"/>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1" name="箭头: V 形 260"/>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2" name="箭头: V 形 261"/>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grpSp>
        <p:nvGrpSpPr>
          <p:cNvPr id="33797" name="组合 10"/>
          <p:cNvGrpSpPr>
            <a:grpSpLocks/>
          </p:cNvGrpSpPr>
          <p:nvPr/>
        </p:nvGrpSpPr>
        <p:grpSpPr bwMode="auto">
          <a:xfrm>
            <a:off x="6202363" y="130198"/>
            <a:ext cx="5399087" cy="1439862"/>
            <a:chOff x="4908097" y="444697"/>
            <a:chExt cx="5772150" cy="1581150"/>
          </a:xfrm>
        </p:grpSpPr>
        <p:pic>
          <p:nvPicPr>
            <p:cNvPr id="33822"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08097" y="444697"/>
              <a:ext cx="577215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矩形 71"/>
            <p:cNvSpPr/>
            <p:nvPr/>
          </p:nvSpPr>
          <p:spPr>
            <a:xfrm>
              <a:off x="8007170" y="1044384"/>
              <a:ext cx="1698889" cy="653728"/>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solidFill>
                    <a:schemeClr val="tx1"/>
                  </a:solidFill>
                </a:rPr>
                <a:t>春节假期</a:t>
              </a:r>
            </a:p>
          </p:txBody>
        </p:sp>
        <p:sp>
          <p:nvSpPr>
            <p:cNvPr id="4" name="对话气泡: 圆角矩形 3"/>
            <p:cNvSpPr/>
            <p:nvPr/>
          </p:nvSpPr>
          <p:spPr>
            <a:xfrm>
              <a:off x="7290955" y="1753896"/>
              <a:ext cx="1006434" cy="238829"/>
            </a:xfrm>
            <a:prstGeom prst="wedgeRoundRectCallout">
              <a:avLst>
                <a:gd name="adj1" fmla="val -9145"/>
                <a:gd name="adj2" fmla="val -93870"/>
                <a:gd name="adj3" fmla="val 16667"/>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solidFill>
                    <a:schemeClr val="tx1"/>
                  </a:solidFill>
                </a:rPr>
                <a:t>除夕</a:t>
              </a:r>
            </a:p>
          </p:txBody>
        </p:sp>
      </p:grpSp>
      <p:grpSp>
        <p:nvGrpSpPr>
          <p:cNvPr id="33798" name="组合 11"/>
          <p:cNvGrpSpPr>
            <a:grpSpLocks/>
          </p:cNvGrpSpPr>
          <p:nvPr/>
        </p:nvGrpSpPr>
        <p:grpSpPr bwMode="auto">
          <a:xfrm>
            <a:off x="6202363" y="1627897"/>
            <a:ext cx="5399087" cy="1439862"/>
            <a:chOff x="4908097" y="2264907"/>
            <a:chExt cx="5868760" cy="1381125"/>
          </a:xfrm>
        </p:grpSpPr>
        <p:pic>
          <p:nvPicPr>
            <p:cNvPr id="33819"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08097" y="2264907"/>
              <a:ext cx="586876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矩形 74"/>
            <p:cNvSpPr/>
            <p:nvPr/>
          </p:nvSpPr>
          <p:spPr>
            <a:xfrm>
              <a:off x="7197966" y="2548137"/>
              <a:ext cx="1592728" cy="531436"/>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solidFill>
                    <a:schemeClr val="tx1"/>
                  </a:solidFill>
                </a:rPr>
                <a:t> 清明假期</a:t>
              </a:r>
            </a:p>
          </p:txBody>
        </p:sp>
        <p:sp>
          <p:nvSpPr>
            <p:cNvPr id="76" name="对话气泡: 圆角矩形 75"/>
            <p:cNvSpPr/>
            <p:nvPr/>
          </p:nvSpPr>
          <p:spPr>
            <a:xfrm>
              <a:off x="7613835" y="3346053"/>
              <a:ext cx="1006023" cy="239070"/>
            </a:xfrm>
            <a:prstGeom prst="wedgeRoundRectCallout">
              <a:avLst>
                <a:gd name="adj1" fmla="val -9145"/>
                <a:gd name="adj2" fmla="val -93870"/>
                <a:gd name="adj3" fmla="val 16667"/>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solidFill>
                    <a:schemeClr val="tx1"/>
                  </a:solidFill>
                </a:rPr>
                <a:t>清明</a:t>
              </a:r>
            </a:p>
          </p:txBody>
        </p:sp>
      </p:grpSp>
      <p:grpSp>
        <p:nvGrpSpPr>
          <p:cNvPr id="33799" name="组合 12"/>
          <p:cNvGrpSpPr>
            <a:grpSpLocks/>
          </p:cNvGrpSpPr>
          <p:nvPr/>
        </p:nvGrpSpPr>
        <p:grpSpPr bwMode="auto">
          <a:xfrm>
            <a:off x="6202363" y="3122726"/>
            <a:ext cx="5399087" cy="1439863"/>
            <a:chOff x="4908097" y="3804003"/>
            <a:chExt cx="5868760" cy="1630278"/>
          </a:xfrm>
        </p:grpSpPr>
        <p:pic>
          <p:nvPicPr>
            <p:cNvPr id="33817"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08097" y="3804003"/>
              <a:ext cx="5868760" cy="1630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矩形 77"/>
            <p:cNvSpPr/>
            <p:nvPr/>
          </p:nvSpPr>
          <p:spPr>
            <a:xfrm>
              <a:off x="6435251" y="4594876"/>
              <a:ext cx="1594453" cy="530245"/>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solidFill>
                    <a:schemeClr val="tx1"/>
                  </a:solidFill>
                </a:rPr>
                <a:t> 五一假期</a:t>
              </a:r>
            </a:p>
          </p:txBody>
        </p:sp>
      </p:grpSp>
      <p:grpSp>
        <p:nvGrpSpPr>
          <p:cNvPr id="33800" name="组合 13"/>
          <p:cNvGrpSpPr>
            <a:grpSpLocks/>
          </p:cNvGrpSpPr>
          <p:nvPr/>
        </p:nvGrpSpPr>
        <p:grpSpPr bwMode="auto">
          <a:xfrm>
            <a:off x="6202363" y="4631845"/>
            <a:ext cx="5399087" cy="1441450"/>
            <a:chOff x="4923629" y="5474408"/>
            <a:chExt cx="5837696" cy="1435976"/>
          </a:xfrm>
        </p:grpSpPr>
        <p:pic>
          <p:nvPicPr>
            <p:cNvPr id="33814" name="图片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23629" y="5474408"/>
              <a:ext cx="5837696" cy="1435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矩形 79"/>
            <p:cNvSpPr/>
            <p:nvPr/>
          </p:nvSpPr>
          <p:spPr>
            <a:xfrm>
              <a:off x="7263170" y="5958338"/>
              <a:ext cx="1592879" cy="531374"/>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solidFill>
                    <a:schemeClr val="tx1"/>
                  </a:solidFill>
                </a:rPr>
                <a:t>端午假期</a:t>
              </a:r>
            </a:p>
          </p:txBody>
        </p:sp>
        <p:sp>
          <p:nvSpPr>
            <p:cNvPr id="81" name="对话气泡: 圆角矩形 80"/>
            <p:cNvSpPr/>
            <p:nvPr/>
          </p:nvSpPr>
          <p:spPr>
            <a:xfrm>
              <a:off x="6837487" y="6658931"/>
              <a:ext cx="1005848" cy="238802"/>
            </a:xfrm>
            <a:prstGeom prst="wedgeRoundRectCallout">
              <a:avLst>
                <a:gd name="adj1" fmla="val -9145"/>
                <a:gd name="adj2" fmla="val -93870"/>
                <a:gd name="adj3" fmla="val 16667"/>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solidFill>
                    <a:schemeClr val="tx1"/>
                  </a:solidFill>
                </a:rPr>
                <a:t>端午</a:t>
              </a:r>
            </a:p>
          </p:txBody>
        </p:sp>
      </p:grpSp>
      <p:grpSp>
        <p:nvGrpSpPr>
          <p:cNvPr id="33801" name="组合 18"/>
          <p:cNvGrpSpPr>
            <a:grpSpLocks/>
          </p:cNvGrpSpPr>
          <p:nvPr/>
        </p:nvGrpSpPr>
        <p:grpSpPr bwMode="auto">
          <a:xfrm>
            <a:off x="468313" y="1604722"/>
            <a:ext cx="5400675" cy="1439862"/>
            <a:chOff x="1052602" y="896740"/>
            <a:chExt cx="5400000" cy="1440000"/>
          </a:xfrm>
        </p:grpSpPr>
        <p:grpSp>
          <p:nvGrpSpPr>
            <p:cNvPr id="33810" name="组合 14"/>
            <p:cNvGrpSpPr>
              <a:grpSpLocks/>
            </p:cNvGrpSpPr>
            <p:nvPr/>
          </p:nvGrpSpPr>
          <p:grpSpPr bwMode="auto">
            <a:xfrm>
              <a:off x="1052602" y="896740"/>
              <a:ext cx="5400000" cy="1440000"/>
              <a:chOff x="543415" y="2006916"/>
              <a:chExt cx="5353050" cy="1767231"/>
            </a:xfrm>
          </p:grpSpPr>
          <p:pic>
            <p:nvPicPr>
              <p:cNvPr id="33812" name="图片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3415" y="2006916"/>
                <a:ext cx="5353050" cy="176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矩形 81"/>
              <p:cNvSpPr/>
              <p:nvPr/>
            </p:nvSpPr>
            <p:spPr>
              <a:xfrm>
                <a:off x="1995756" y="2700559"/>
                <a:ext cx="1516855" cy="531922"/>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solidFill>
                      <a:schemeClr val="tx1"/>
                    </a:solidFill>
                    <a:latin typeface="+mn-ea"/>
                  </a:rPr>
                  <a:t>中秋假期</a:t>
                </a:r>
              </a:p>
            </p:txBody>
          </p:sp>
        </p:grpSp>
        <p:sp>
          <p:nvSpPr>
            <p:cNvPr id="83" name="对话气泡: 圆角矩形 82"/>
            <p:cNvSpPr/>
            <p:nvPr/>
          </p:nvSpPr>
          <p:spPr>
            <a:xfrm>
              <a:off x="3570062" y="2066839"/>
              <a:ext cx="1004761" cy="239736"/>
            </a:xfrm>
            <a:prstGeom prst="wedgeRoundRectCallout">
              <a:avLst>
                <a:gd name="adj1" fmla="val -9145"/>
                <a:gd name="adj2" fmla="val -93870"/>
                <a:gd name="adj3" fmla="val 16667"/>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solidFill>
                    <a:schemeClr val="tx1"/>
                  </a:solidFill>
                </a:rPr>
                <a:t>中秋</a:t>
              </a:r>
            </a:p>
          </p:txBody>
        </p:sp>
      </p:grpSp>
      <p:grpSp>
        <p:nvGrpSpPr>
          <p:cNvPr id="33802" name="组合 16"/>
          <p:cNvGrpSpPr>
            <a:grpSpLocks/>
          </p:cNvGrpSpPr>
          <p:nvPr/>
        </p:nvGrpSpPr>
        <p:grpSpPr bwMode="auto">
          <a:xfrm>
            <a:off x="468313" y="4651211"/>
            <a:ext cx="5400675" cy="1439862"/>
            <a:chOff x="534290" y="5379830"/>
            <a:chExt cx="5305425" cy="1781175"/>
          </a:xfrm>
        </p:grpSpPr>
        <p:pic>
          <p:nvPicPr>
            <p:cNvPr id="33808" name="图片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34290" y="5379830"/>
              <a:ext cx="530542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矩形 86"/>
            <p:cNvSpPr/>
            <p:nvPr/>
          </p:nvSpPr>
          <p:spPr>
            <a:xfrm>
              <a:off x="2864186" y="6269435"/>
              <a:ext cx="1193018" cy="532193"/>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solidFill>
                    <a:schemeClr val="tx1"/>
                  </a:solidFill>
                </a:rPr>
                <a:t>元旦假期</a:t>
              </a:r>
            </a:p>
          </p:txBody>
        </p:sp>
      </p:grpSp>
      <p:grpSp>
        <p:nvGrpSpPr>
          <p:cNvPr id="33803" name="组合 15"/>
          <p:cNvGrpSpPr>
            <a:grpSpLocks/>
          </p:cNvGrpSpPr>
          <p:nvPr/>
        </p:nvGrpSpPr>
        <p:grpSpPr bwMode="auto">
          <a:xfrm>
            <a:off x="468313" y="3122728"/>
            <a:ext cx="5400675" cy="1439863"/>
            <a:chOff x="503606" y="3398526"/>
            <a:chExt cx="5305425" cy="1866900"/>
          </a:xfrm>
        </p:grpSpPr>
        <p:pic>
          <p:nvPicPr>
            <p:cNvPr id="33806" name="图片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03606" y="3398526"/>
              <a:ext cx="5305425"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矩形 84"/>
            <p:cNvSpPr/>
            <p:nvPr/>
          </p:nvSpPr>
          <p:spPr>
            <a:xfrm>
              <a:off x="1769921" y="4172456"/>
              <a:ext cx="3298346" cy="531047"/>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solidFill>
                    <a:schemeClr val="tx1"/>
                  </a:solidFill>
                </a:rPr>
                <a:t>国庆假期</a:t>
              </a:r>
            </a:p>
          </p:txBody>
        </p:sp>
      </p:grpSp>
      <p:sp>
        <p:nvSpPr>
          <p:cNvPr id="55" name="等腰三角形 54"/>
          <p:cNvSpPr/>
          <p:nvPr/>
        </p:nvSpPr>
        <p:spPr>
          <a:xfrm rot="5400000">
            <a:off x="635554" y="1103159"/>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56" name="TextBox 31"/>
          <p:cNvSpPr txBox="1"/>
          <p:nvPr/>
        </p:nvSpPr>
        <p:spPr>
          <a:xfrm flipH="1">
            <a:off x="938755" y="1070850"/>
            <a:ext cx="3674153" cy="392672"/>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节日当天用电最少</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组合 8"/>
          <p:cNvGrpSpPr>
            <a:grpSpLocks/>
          </p:cNvGrpSpPr>
          <p:nvPr/>
        </p:nvGrpSpPr>
        <p:grpSpPr bwMode="auto">
          <a:xfrm>
            <a:off x="1930400" y="1547006"/>
            <a:ext cx="2844800" cy="2844800"/>
            <a:chOff x="1841500" y="1970088"/>
            <a:chExt cx="2844800" cy="2844800"/>
          </a:xfrm>
        </p:grpSpPr>
        <p:grpSp>
          <p:nvGrpSpPr>
            <p:cNvPr id="52231" name="组合 2"/>
            <p:cNvGrpSpPr>
              <a:grpSpLocks/>
            </p:cNvGrpSpPr>
            <p:nvPr/>
          </p:nvGrpSpPr>
          <p:grpSpPr bwMode="auto">
            <a:xfrm>
              <a:off x="1997566" y="2126156"/>
              <a:ext cx="2532674" cy="2532664"/>
              <a:chOff x="4223654" y="2075543"/>
              <a:chExt cx="2786746" cy="2786743"/>
            </a:xfrm>
          </p:grpSpPr>
          <p:sp>
            <p:nvSpPr>
              <p:cNvPr id="5" name="弧形 4"/>
              <p:cNvSpPr/>
              <p:nvPr/>
            </p:nvSpPr>
            <p:spPr>
              <a:xfrm>
                <a:off x="4223114" y="2075001"/>
                <a:ext cx="2787820" cy="2787828"/>
              </a:xfrm>
              <a:prstGeom prst="arc">
                <a:avLst>
                  <a:gd name="adj1" fmla="val 16515091"/>
                  <a:gd name="adj2" fmla="val 8042095"/>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6" name="弧形 5"/>
              <p:cNvSpPr/>
              <p:nvPr/>
            </p:nvSpPr>
            <p:spPr>
              <a:xfrm flipH="1">
                <a:off x="4223114" y="2075001"/>
                <a:ext cx="2787820" cy="2787828"/>
              </a:xfrm>
              <a:prstGeom prst="arc">
                <a:avLst>
                  <a:gd name="adj1" fmla="val 16221398"/>
                  <a:gd name="adj2" fmla="val 17074317"/>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7" name="弧形 6"/>
              <p:cNvSpPr/>
              <p:nvPr/>
            </p:nvSpPr>
            <p:spPr>
              <a:xfrm flipH="1">
                <a:off x="4223114" y="2075001"/>
                <a:ext cx="2787820" cy="2787828"/>
              </a:xfrm>
              <a:prstGeom prst="arc">
                <a:avLst>
                  <a:gd name="adj1" fmla="val 19108016"/>
                  <a:gd name="adj2" fmla="val 947009"/>
                </a:avLst>
              </a:prstGeom>
              <a:ln w="8890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8" name="弧形 7"/>
              <p:cNvSpPr/>
              <p:nvPr/>
            </p:nvSpPr>
            <p:spPr>
              <a:xfrm flipH="1">
                <a:off x="4223114" y="2075001"/>
                <a:ext cx="2787820" cy="2787828"/>
              </a:xfrm>
              <a:prstGeom prst="arc">
                <a:avLst>
                  <a:gd name="adj1" fmla="val 1732279"/>
                  <a:gd name="adj2" fmla="val 2508284"/>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grpSp>
        <p:sp>
          <p:nvSpPr>
            <p:cNvPr id="4" name="椭圆 3"/>
            <p:cNvSpPr/>
            <p:nvPr/>
          </p:nvSpPr>
          <p:spPr>
            <a:xfrm rot="16200000">
              <a:off x="1841500" y="1970088"/>
              <a:ext cx="2844800" cy="2844800"/>
            </a:xfrm>
            <a:prstGeom prst="ellipse">
              <a:avLst/>
            </a:prstGeom>
            <a:noFill/>
            <a:ln w="508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0" name="等腰三角形 9"/>
          <p:cNvSpPr/>
          <p:nvPr/>
        </p:nvSpPr>
        <p:spPr>
          <a:xfrm rot="5400000">
            <a:off x="5049044" y="2228837"/>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11" name="TextBox 31"/>
          <p:cNvSpPr txBox="1"/>
          <p:nvPr/>
        </p:nvSpPr>
        <p:spPr>
          <a:xfrm flipH="1">
            <a:off x="5389198" y="2004717"/>
            <a:ext cx="4509258" cy="646331"/>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600" dirty="0">
                <a:solidFill>
                  <a:srgbClr val="01E2BC"/>
                </a:solidFill>
                <a:effectLst>
                  <a:outerShdw blurRad="266700" algn="tl" rotWithShape="0">
                    <a:srgbClr val="44546A">
                      <a:lumMod val="40000"/>
                      <a:lumOff val="60000"/>
                      <a:alpha val="55000"/>
                    </a:srgbClr>
                  </a:outerShdw>
                </a:effectLst>
                <a:latin typeface="Arial Rounded MT Bold" pitchFamily="34" charset="0"/>
                <a:cs typeface="Times New Roman" pitchFamily="18" charset="0"/>
              </a:rPr>
              <a:t>用电异常分析</a:t>
            </a:r>
          </a:p>
        </p:txBody>
      </p:sp>
      <p:sp>
        <p:nvSpPr>
          <p:cNvPr id="12" name="TextBox 32"/>
          <p:cNvSpPr txBox="1"/>
          <p:nvPr/>
        </p:nvSpPr>
        <p:spPr>
          <a:xfrm>
            <a:off x="5645230" y="3072603"/>
            <a:ext cx="5540226" cy="1485920"/>
          </a:xfrm>
          <a:prstGeom prst="rect">
            <a:avLst/>
          </a:prstGeom>
          <a:noFill/>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en-US" altLang="zh-CN" sz="2400" dirty="0">
                <a:solidFill>
                  <a:prstClr val="white"/>
                </a:solidFill>
                <a:latin typeface="微软雅黑" pitchFamily="34" charset="-122"/>
              </a:rPr>
              <a:t>1</a:t>
            </a:r>
            <a:r>
              <a:rPr lang="zh-CN" altLang="en-US" sz="2400" dirty="0">
                <a:solidFill>
                  <a:prstClr val="white"/>
                </a:solidFill>
                <a:latin typeface="微软雅黑" pitchFamily="34" charset="-122"/>
              </a:rPr>
              <a:t>、</a:t>
            </a:r>
            <a:r>
              <a:rPr lang="zh-CN" altLang="en-US" sz="2400" dirty="0">
                <a:solidFill>
                  <a:schemeClr val="bg1"/>
                </a:solidFill>
                <a:latin typeface="微软雅黑" pitchFamily="34" charset="-122"/>
              </a:rPr>
              <a:t>正常企业的异常：停产或节假日</a:t>
            </a:r>
            <a:endParaRPr lang="en-US" altLang="zh-CN" sz="2400" dirty="0">
              <a:solidFill>
                <a:schemeClr val="bg1"/>
              </a:solidFill>
              <a:latin typeface="微软雅黑" pitchFamily="34" charset="-122"/>
            </a:endParaRPr>
          </a:p>
          <a:p>
            <a:pPr eaLnBrk="1" fontAlgn="auto" hangingPunct="1">
              <a:lnSpc>
                <a:spcPct val="130000"/>
              </a:lnSpc>
              <a:spcBef>
                <a:spcPts val="0"/>
              </a:spcBef>
              <a:spcAft>
                <a:spcPts val="0"/>
              </a:spcAft>
              <a:defRPr/>
            </a:pPr>
            <a:endParaRPr lang="en-US" altLang="zh-CN" sz="2400" dirty="0">
              <a:solidFill>
                <a:schemeClr val="bg1"/>
              </a:solidFill>
              <a:latin typeface="微软雅黑" pitchFamily="34" charset="-122"/>
            </a:endParaRPr>
          </a:p>
          <a:p>
            <a:pPr eaLnBrk="1" fontAlgn="auto" hangingPunct="1">
              <a:lnSpc>
                <a:spcPct val="130000"/>
              </a:lnSpc>
              <a:spcBef>
                <a:spcPts val="0"/>
              </a:spcBef>
              <a:spcAft>
                <a:spcPts val="0"/>
              </a:spcAft>
              <a:defRPr/>
            </a:pPr>
            <a:r>
              <a:rPr lang="en-US" altLang="zh-CN" sz="2400" dirty="0">
                <a:solidFill>
                  <a:prstClr val="white"/>
                </a:solidFill>
                <a:latin typeface="微软雅黑" pitchFamily="34" charset="-122"/>
              </a:rPr>
              <a:t>2</a:t>
            </a:r>
            <a:r>
              <a:rPr lang="zh-CN" altLang="en-US" sz="2400" dirty="0">
                <a:solidFill>
                  <a:prstClr val="white"/>
                </a:solidFill>
                <a:latin typeface="微软雅黑" pitchFamily="34" charset="-122"/>
              </a:rPr>
              <a:t>、</a:t>
            </a:r>
            <a:r>
              <a:rPr lang="zh-CN" altLang="en-US" sz="2400" dirty="0">
                <a:solidFill>
                  <a:schemeClr val="bg1"/>
                </a:solidFill>
                <a:latin typeface="微软雅黑" pitchFamily="34" charset="-122"/>
              </a:rPr>
              <a:t>非正常企业异常：偷电漏电</a:t>
            </a:r>
          </a:p>
        </p:txBody>
      </p:sp>
      <p:sp>
        <p:nvSpPr>
          <p:cNvPr id="13" name="TextBox 31"/>
          <p:cNvSpPr txBox="1"/>
          <p:nvPr/>
        </p:nvSpPr>
        <p:spPr>
          <a:xfrm flipH="1">
            <a:off x="2515993" y="1547005"/>
            <a:ext cx="1675074" cy="2646878"/>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16600" dirty="0">
                <a:effectLst>
                  <a:outerShdw blurRad="266700" algn="tl" rotWithShape="0">
                    <a:srgbClr val="44546A">
                      <a:lumMod val="40000"/>
                      <a:lumOff val="60000"/>
                      <a:alpha val="55000"/>
                    </a:srgbClr>
                  </a:outerShdw>
                </a:effectLst>
                <a:cs typeface="Times New Roman" pitchFamily="18" charset="0"/>
              </a:rPr>
              <a:t>+</a:t>
            </a:r>
            <a:endParaRPr lang="zh-CN" altLang="en-US" sz="16600" dirty="0">
              <a:effectLst>
                <a:outerShdw blurRad="266700" algn="tl" rotWithShape="0">
                  <a:srgbClr val="44546A">
                    <a:lumMod val="40000"/>
                    <a:lumOff val="60000"/>
                    <a:alpha val="55000"/>
                  </a:srgbClr>
                </a:outerShdw>
              </a:effectLst>
              <a:cs typeface="Times New Roman" pitchFamily="18" charset="0"/>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Box 31"/>
          <p:cNvSpPr txBox="1"/>
          <p:nvPr/>
        </p:nvSpPr>
        <p:spPr>
          <a:xfrm flipH="1">
            <a:off x="1079764" y="301559"/>
            <a:ext cx="5109133"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用电量较小的企业</a:t>
            </a:r>
          </a:p>
        </p:txBody>
      </p:sp>
      <p:grpSp>
        <p:nvGrpSpPr>
          <p:cNvPr id="54275" name="组合 258"/>
          <p:cNvGrpSpPr>
            <a:grpSpLocks/>
          </p:cNvGrpSpPr>
          <p:nvPr/>
        </p:nvGrpSpPr>
        <p:grpSpPr bwMode="auto">
          <a:xfrm>
            <a:off x="271463" y="346075"/>
            <a:ext cx="842962" cy="390525"/>
            <a:chOff x="-29932" y="520698"/>
            <a:chExt cx="577569" cy="258806"/>
          </a:xfrm>
        </p:grpSpPr>
        <p:sp>
          <p:nvSpPr>
            <p:cNvPr id="260" name="箭头: V 形 259"/>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1" name="箭头: V 形 260"/>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2" name="箭头: V 形 261"/>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p:nvSpPr>
          <p:cNvPr id="61" name="TextBox 31"/>
          <p:cNvSpPr txBox="1"/>
          <p:nvPr/>
        </p:nvSpPr>
        <p:spPr>
          <a:xfrm flipH="1">
            <a:off x="5830075" y="1608810"/>
            <a:ext cx="5156216" cy="353943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eaLnBrk="1" fontAlgn="auto" hangingPunct="1">
              <a:spcBef>
                <a:spcPts val="0"/>
              </a:spcBef>
              <a:spcAft>
                <a:spcPts val="0"/>
              </a:spcAft>
              <a:defRPr/>
            </a:pPr>
            <a:r>
              <a:rPr lang="en-US" altLang="zh-CN" sz="2800" b="0" dirty="0" err="1"/>
              <a:t>User_ID</a:t>
            </a:r>
            <a:r>
              <a:rPr lang="zh-CN" altLang="en-US" sz="2800" b="0" dirty="0"/>
              <a:t>：</a:t>
            </a:r>
            <a:endParaRPr lang="en-US" altLang="zh-CN" sz="2800" b="0" dirty="0"/>
          </a:p>
          <a:p>
            <a:pPr eaLnBrk="1" fontAlgn="auto" hangingPunct="1">
              <a:spcBef>
                <a:spcPts val="0"/>
              </a:spcBef>
              <a:spcAft>
                <a:spcPts val="0"/>
              </a:spcAft>
              <a:defRPr/>
            </a:pPr>
            <a:r>
              <a:rPr lang="nb-NO" altLang="zh-CN" sz="2800" b="0" dirty="0"/>
              <a:t>259 413 418 462 469 522 533 549 550 551 553 557 570 586 588 589 598 606 609 617 622 633 634 637 638 639 645 646 647 650 651 652 653 654 655 656 657 658 661 663 664 665 666 667 668 669 670 671 672 673 674 675 676 677 678 679 680 681 682 683 684 685 686 687 688 689 690 691 692 693 694 695 696 709 891 950 1044 1045 1111 1129 1233 1234 1261 1280 1413 </a:t>
            </a:r>
          </a:p>
        </p:txBody>
      </p:sp>
      <p:grpSp>
        <p:nvGrpSpPr>
          <p:cNvPr id="54277" name="组合 97"/>
          <p:cNvGrpSpPr>
            <a:grpSpLocks/>
          </p:cNvGrpSpPr>
          <p:nvPr/>
        </p:nvGrpSpPr>
        <p:grpSpPr bwMode="auto">
          <a:xfrm>
            <a:off x="5022067" y="886334"/>
            <a:ext cx="6865938" cy="5058441"/>
            <a:chOff x="1062782" y="1889522"/>
            <a:chExt cx="6486642" cy="3688556"/>
          </a:xfrm>
        </p:grpSpPr>
        <p:sp>
          <p:nvSpPr>
            <p:cNvPr id="99" name="剪去单角的矩形 3"/>
            <p:cNvSpPr/>
            <p:nvPr/>
          </p:nvSpPr>
          <p:spPr>
            <a:xfrm flipV="1">
              <a:off x="1143865" y="1970910"/>
              <a:ext cx="6211596" cy="3370307"/>
            </a:xfrm>
            <a:prstGeom prst="snip1Rect">
              <a:avLst>
                <a:gd name="adj" fmla="val 6369"/>
              </a:avLst>
            </a:pr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0" name="任意多边形 7"/>
            <p:cNvSpPr/>
            <p:nvPr/>
          </p:nvSpPr>
          <p:spPr>
            <a:xfrm rot="5400000">
              <a:off x="828184" y="5025493"/>
              <a:ext cx="550264" cy="81067"/>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1" name="任意多边形 9"/>
            <p:cNvSpPr/>
            <p:nvPr/>
          </p:nvSpPr>
          <p:spPr>
            <a:xfrm>
              <a:off x="1143849" y="5341158"/>
              <a:ext cx="550264" cy="81067"/>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2" name="任意多边形 11"/>
            <p:cNvSpPr/>
            <p:nvPr/>
          </p:nvSpPr>
          <p:spPr>
            <a:xfrm rot="16200000" flipV="1">
              <a:off x="828184" y="2205187"/>
              <a:ext cx="550264" cy="81067"/>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3" name="任意多边形 18"/>
            <p:cNvSpPr/>
            <p:nvPr/>
          </p:nvSpPr>
          <p:spPr>
            <a:xfrm>
              <a:off x="1437990" y="1898913"/>
              <a:ext cx="677282" cy="71997"/>
            </a:xfrm>
            <a:custGeom>
              <a:avLst/>
              <a:gdLst>
                <a:gd name="connsiteX0" fmla="*/ 50006 w 521225"/>
                <a:gd name="connsiteY0" fmla="*/ 0 h 50006"/>
                <a:gd name="connsiteX1" fmla="*/ 471219 w 521225"/>
                <a:gd name="connsiteY1" fmla="*/ 0 h 50006"/>
                <a:gd name="connsiteX2" fmla="*/ 521225 w 521225"/>
                <a:gd name="connsiteY2" fmla="*/ 50006 h 50006"/>
                <a:gd name="connsiteX3" fmla="*/ 0 w 521225"/>
                <a:gd name="connsiteY3" fmla="*/ 50006 h 50006"/>
                <a:gd name="connsiteX4" fmla="*/ 50006 w 521225"/>
                <a:gd name="connsiteY4" fmla="*/ 0 h 50006"/>
                <a:gd name="connsiteX0" fmla="*/ 0 w 521225"/>
                <a:gd name="connsiteY0" fmla="*/ 50006 h 141446"/>
                <a:gd name="connsiteX1" fmla="*/ 50006 w 521225"/>
                <a:gd name="connsiteY1" fmla="*/ 0 h 141446"/>
                <a:gd name="connsiteX2" fmla="*/ 471219 w 521225"/>
                <a:gd name="connsiteY2" fmla="*/ 0 h 141446"/>
                <a:gd name="connsiteX3" fmla="*/ 521225 w 521225"/>
                <a:gd name="connsiteY3" fmla="*/ 50006 h 141446"/>
                <a:gd name="connsiteX4" fmla="*/ 91440 w 521225"/>
                <a:gd name="connsiteY4" fmla="*/ 141446 h 141446"/>
                <a:gd name="connsiteX0" fmla="*/ 0 w 521225"/>
                <a:gd name="connsiteY0" fmla="*/ 50006 h 50006"/>
                <a:gd name="connsiteX1" fmla="*/ 50006 w 521225"/>
                <a:gd name="connsiteY1" fmla="*/ 0 h 50006"/>
                <a:gd name="connsiteX2" fmla="*/ 471219 w 521225"/>
                <a:gd name="connsiteY2" fmla="*/ 0 h 50006"/>
                <a:gd name="connsiteX3" fmla="*/ 521225 w 521225"/>
                <a:gd name="connsiteY3" fmla="*/ 50006 h 50006"/>
                <a:gd name="connsiteX0" fmla="*/ 0 w 471219"/>
                <a:gd name="connsiteY0" fmla="*/ 0 h 50006"/>
                <a:gd name="connsiteX1" fmla="*/ 421213 w 471219"/>
                <a:gd name="connsiteY1" fmla="*/ 0 h 50006"/>
                <a:gd name="connsiteX2" fmla="*/ 471219 w 471219"/>
                <a:gd name="connsiteY2" fmla="*/ 50006 h 50006"/>
              </a:gdLst>
              <a:ahLst/>
              <a:cxnLst>
                <a:cxn ang="0">
                  <a:pos x="connsiteX0" y="connsiteY0"/>
                </a:cxn>
                <a:cxn ang="0">
                  <a:pos x="connsiteX1" y="connsiteY1"/>
                </a:cxn>
                <a:cxn ang="0">
                  <a:pos x="connsiteX2" y="connsiteY2"/>
                </a:cxn>
              </a:cxnLst>
              <a:rect l="l" t="t" r="r" b="b"/>
              <a:pathLst>
                <a:path w="471219" h="50006">
                  <a:moveTo>
                    <a:pt x="0" y="0"/>
                  </a:moveTo>
                  <a:lnTo>
                    <a:pt x="421213" y="0"/>
                  </a:lnTo>
                  <a:lnTo>
                    <a:pt x="471219" y="50006"/>
                  </a:lnTo>
                </a:path>
              </a:pathLst>
            </a:cu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4" name="任意多边形 12"/>
            <p:cNvSpPr/>
            <p:nvPr/>
          </p:nvSpPr>
          <p:spPr>
            <a:xfrm flipV="1">
              <a:off x="1143849" y="1889522"/>
              <a:ext cx="550264" cy="81067"/>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5" name="任意多边形 41"/>
            <p:cNvSpPr/>
            <p:nvPr/>
          </p:nvSpPr>
          <p:spPr>
            <a:xfrm rot="18000000">
              <a:off x="6906441" y="1894289"/>
              <a:ext cx="603509" cy="682456"/>
            </a:xfrm>
            <a:custGeom>
              <a:avLst/>
              <a:gdLst>
                <a:gd name="connsiteX0" fmla="*/ 285484 w 419547"/>
                <a:gd name="connsiteY0" fmla="*/ 0 h 474429"/>
                <a:gd name="connsiteX1" fmla="*/ 419547 w 419547"/>
                <a:gd name="connsiteY1" fmla="*/ 232205 h 474429"/>
                <a:gd name="connsiteX2" fmla="*/ 367475 w 419547"/>
                <a:gd name="connsiteY2" fmla="*/ 262269 h 474429"/>
                <a:gd name="connsiteX3" fmla="*/ 367474 w 419547"/>
                <a:gd name="connsiteY3" fmla="*/ 262268 h 474429"/>
                <a:gd name="connsiteX4" fmla="*/ 0 w 419547"/>
                <a:gd name="connsiteY4" fmla="*/ 474429 h 474429"/>
                <a:gd name="connsiteX5" fmla="*/ 0 w 419547"/>
                <a:gd name="connsiteY5" fmla="*/ 404999 h 474429"/>
                <a:gd name="connsiteX6" fmla="*/ 337410 w 419547"/>
                <a:gd name="connsiteY6" fmla="*/ 210196 h 474429"/>
                <a:gd name="connsiteX7" fmla="*/ 250769 w 419547"/>
                <a:gd name="connsiteY7" fmla="*/ 60128 h 47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47" h="474429">
                  <a:moveTo>
                    <a:pt x="285484" y="0"/>
                  </a:moveTo>
                  <a:lnTo>
                    <a:pt x="419547" y="232205"/>
                  </a:lnTo>
                  <a:lnTo>
                    <a:pt x="367475" y="262269"/>
                  </a:lnTo>
                  <a:lnTo>
                    <a:pt x="367474" y="262268"/>
                  </a:lnTo>
                  <a:lnTo>
                    <a:pt x="0" y="474429"/>
                  </a:lnTo>
                  <a:lnTo>
                    <a:pt x="0" y="404999"/>
                  </a:lnTo>
                  <a:lnTo>
                    <a:pt x="337410" y="210196"/>
                  </a:lnTo>
                  <a:lnTo>
                    <a:pt x="250769" y="60128"/>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54299" name="组合 105"/>
            <p:cNvGrpSpPr>
              <a:grpSpLocks/>
            </p:cNvGrpSpPr>
            <p:nvPr/>
          </p:nvGrpSpPr>
          <p:grpSpPr bwMode="auto">
            <a:xfrm>
              <a:off x="5110353" y="5341158"/>
              <a:ext cx="1809734" cy="236920"/>
              <a:chOff x="5110353" y="5341158"/>
              <a:chExt cx="1809734" cy="236920"/>
            </a:xfrm>
          </p:grpSpPr>
          <p:sp>
            <p:nvSpPr>
              <p:cNvPr id="111" name="任意多边形 44"/>
              <p:cNvSpPr/>
              <p:nvPr/>
            </p:nvSpPr>
            <p:spPr>
              <a:xfrm>
                <a:off x="5110573" y="5341217"/>
                <a:ext cx="1809264" cy="236861"/>
              </a:xfrm>
              <a:custGeom>
                <a:avLst/>
                <a:gdLst>
                  <a:gd name="connsiteX0" fmla="*/ 0 w 1258090"/>
                  <a:gd name="connsiteY0" fmla="*/ 0 h 164702"/>
                  <a:gd name="connsiteX1" fmla="*/ 1258090 w 1258090"/>
                  <a:gd name="connsiteY1" fmla="*/ 0 h 164702"/>
                  <a:gd name="connsiteX2" fmla="*/ 1093388 w 1258090"/>
                  <a:gd name="connsiteY2" fmla="*/ 164702 h 164702"/>
                  <a:gd name="connsiteX3" fmla="*/ 164702 w 1258090"/>
                  <a:gd name="connsiteY3" fmla="*/ 164702 h 164702"/>
                  <a:gd name="connsiteX4" fmla="*/ 0 w 1258090"/>
                  <a:gd name="connsiteY4" fmla="*/ 0 h 164702"/>
                  <a:gd name="connsiteX0" fmla="*/ 1258090 w 1349530"/>
                  <a:gd name="connsiteY0" fmla="*/ 0 h 164702"/>
                  <a:gd name="connsiteX1" fmla="*/ 1093388 w 1349530"/>
                  <a:gd name="connsiteY1" fmla="*/ 164702 h 164702"/>
                  <a:gd name="connsiteX2" fmla="*/ 164702 w 1349530"/>
                  <a:gd name="connsiteY2" fmla="*/ 164702 h 164702"/>
                  <a:gd name="connsiteX3" fmla="*/ 0 w 1349530"/>
                  <a:gd name="connsiteY3" fmla="*/ 0 h 164702"/>
                  <a:gd name="connsiteX4" fmla="*/ 1349530 w 1349530"/>
                  <a:gd name="connsiteY4" fmla="*/ 91440 h 164702"/>
                  <a:gd name="connsiteX0" fmla="*/ 1258090 w 1258090"/>
                  <a:gd name="connsiteY0" fmla="*/ 0 h 164702"/>
                  <a:gd name="connsiteX1" fmla="*/ 1093388 w 1258090"/>
                  <a:gd name="connsiteY1" fmla="*/ 164702 h 164702"/>
                  <a:gd name="connsiteX2" fmla="*/ 164702 w 1258090"/>
                  <a:gd name="connsiteY2" fmla="*/ 164702 h 164702"/>
                  <a:gd name="connsiteX3" fmla="*/ 0 w 1258090"/>
                  <a:gd name="connsiteY3" fmla="*/ 0 h 164702"/>
                </a:gdLst>
                <a:ahLst/>
                <a:cxnLst>
                  <a:cxn ang="0">
                    <a:pos x="connsiteX0" y="connsiteY0"/>
                  </a:cxn>
                  <a:cxn ang="0">
                    <a:pos x="connsiteX1" y="connsiteY1"/>
                  </a:cxn>
                  <a:cxn ang="0">
                    <a:pos x="connsiteX2" y="connsiteY2"/>
                  </a:cxn>
                  <a:cxn ang="0">
                    <a:pos x="connsiteX3" y="connsiteY3"/>
                  </a:cxn>
                </a:cxnLst>
                <a:rect l="l" t="t" r="r" b="b"/>
                <a:pathLst>
                  <a:path w="1258090" h="164702">
                    <a:moveTo>
                      <a:pt x="1258090" y="0"/>
                    </a:moveTo>
                    <a:lnTo>
                      <a:pt x="1093388" y="164702"/>
                    </a:lnTo>
                    <a:lnTo>
                      <a:pt x="164702" y="164702"/>
                    </a:lnTo>
                    <a:lnTo>
                      <a:pt x="0" y="0"/>
                    </a:lnTo>
                  </a:path>
                </a:pathLst>
              </a:cu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 name="任意多边形 51"/>
              <p:cNvSpPr/>
              <p:nvPr/>
            </p:nvSpPr>
            <p:spPr>
              <a:xfrm rot="10800000">
                <a:off x="5347127" y="5459616"/>
                <a:ext cx="1350397" cy="118460"/>
              </a:xfrm>
              <a:custGeom>
                <a:avLst/>
                <a:gdLst>
                  <a:gd name="connsiteX0" fmla="*/ 857772 w 938768"/>
                  <a:gd name="connsiteY0" fmla="*/ 82351 h 82351"/>
                  <a:gd name="connsiteX1" fmla="*/ 80996 w 938768"/>
                  <a:gd name="connsiteY1" fmla="*/ 82351 h 82351"/>
                  <a:gd name="connsiteX2" fmla="*/ 0 w 938768"/>
                  <a:gd name="connsiteY2" fmla="*/ 1355 h 82351"/>
                  <a:gd name="connsiteX3" fmla="*/ 0 w 938768"/>
                  <a:gd name="connsiteY3" fmla="*/ 0 h 82351"/>
                  <a:gd name="connsiteX4" fmla="*/ 938768 w 938768"/>
                  <a:gd name="connsiteY4" fmla="*/ 0 h 82351"/>
                  <a:gd name="connsiteX5" fmla="*/ 938768 w 938768"/>
                  <a:gd name="connsiteY5" fmla="*/ 1355 h 82351"/>
                  <a:gd name="connsiteX6" fmla="*/ 857772 w 938768"/>
                  <a:gd name="connsiteY6" fmla="*/ 82351 h 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8768" h="82351">
                    <a:moveTo>
                      <a:pt x="857772" y="82351"/>
                    </a:moveTo>
                    <a:lnTo>
                      <a:pt x="80996" y="82351"/>
                    </a:lnTo>
                    <a:lnTo>
                      <a:pt x="0" y="1355"/>
                    </a:lnTo>
                    <a:lnTo>
                      <a:pt x="0" y="0"/>
                    </a:lnTo>
                    <a:lnTo>
                      <a:pt x="938768" y="0"/>
                    </a:lnTo>
                    <a:lnTo>
                      <a:pt x="938768" y="1355"/>
                    </a:lnTo>
                    <a:lnTo>
                      <a:pt x="857772" y="82351"/>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07" name="任意多边形 53"/>
            <p:cNvSpPr/>
            <p:nvPr/>
          </p:nvSpPr>
          <p:spPr>
            <a:xfrm>
              <a:off x="4675245" y="5341158"/>
              <a:ext cx="435108" cy="114322"/>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54303" name="组合 107"/>
            <p:cNvGrpSpPr>
              <a:grpSpLocks/>
            </p:cNvGrpSpPr>
            <p:nvPr/>
          </p:nvGrpSpPr>
          <p:grpSpPr bwMode="auto">
            <a:xfrm>
              <a:off x="1631394" y="5381691"/>
              <a:ext cx="707830" cy="0"/>
              <a:chOff x="1631394" y="5381691"/>
              <a:chExt cx="707830" cy="0"/>
            </a:xfrm>
          </p:grpSpPr>
          <p:cxnSp>
            <p:nvCxnSpPr>
              <p:cNvPr id="109" name="直接连接符 108"/>
              <p:cNvCxnSpPr/>
              <p:nvPr/>
            </p:nvCxnSpPr>
            <p:spPr>
              <a:xfrm>
                <a:off x="1631953" y="5915427"/>
                <a:ext cx="707488" cy="0"/>
              </a:xfrm>
              <a:prstGeom prst="line">
                <a:avLst/>
              </a:pr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2247229" y="5915427"/>
                <a:ext cx="92212" cy="0"/>
              </a:xfrm>
              <a:prstGeom prst="line">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65" name="等腰三角形 64"/>
          <p:cNvSpPr/>
          <p:nvPr/>
        </p:nvSpPr>
        <p:spPr>
          <a:xfrm rot="5400000">
            <a:off x="632024" y="2234452"/>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66" name="TextBox 31"/>
          <p:cNvSpPr txBox="1"/>
          <p:nvPr/>
        </p:nvSpPr>
        <p:spPr>
          <a:xfrm flipH="1">
            <a:off x="935910" y="2203194"/>
            <a:ext cx="4068289" cy="387798"/>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每天用电为</a:t>
            </a:r>
            <a:r>
              <a:rPr lang="en-US" altLang="zh-CN" sz="2400" b="0" dirty="0">
                <a:solidFill>
                  <a:schemeClr val="bg1"/>
                </a:solidFill>
                <a:latin typeface="黑体" panose="02010609060101010101" pitchFamily="49" charset="-122"/>
                <a:ea typeface="黑体" panose="02010609060101010101" pitchFamily="49" charset="-122"/>
                <a:cs typeface="Times New Roman" pitchFamily="18" charset="0"/>
              </a:rPr>
              <a:t>1</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的共有</a:t>
            </a:r>
            <a:r>
              <a:rPr lang="en-US" altLang="zh-CN" sz="2400" b="0" dirty="0">
                <a:solidFill>
                  <a:schemeClr val="bg1"/>
                </a:solidFill>
                <a:latin typeface="黑体" panose="02010609060101010101" pitchFamily="49" charset="-122"/>
                <a:ea typeface="黑体" panose="02010609060101010101" pitchFamily="49" charset="-122"/>
                <a:cs typeface="Times New Roman" pitchFamily="18" charset="0"/>
              </a:rPr>
              <a:t>85</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家企业</a:t>
            </a:r>
          </a:p>
        </p:txBody>
      </p:sp>
      <p:sp>
        <p:nvSpPr>
          <p:cNvPr id="67" name="等腰三角形 66"/>
          <p:cNvSpPr/>
          <p:nvPr/>
        </p:nvSpPr>
        <p:spPr>
          <a:xfrm rot="5400000">
            <a:off x="632025" y="3912439"/>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74" name="TextBox 31"/>
          <p:cNvSpPr txBox="1"/>
          <p:nvPr/>
        </p:nvSpPr>
        <p:spPr>
          <a:xfrm flipH="1">
            <a:off x="935910" y="3880855"/>
            <a:ext cx="4068289" cy="392672"/>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停产   或   偷电</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Box 31"/>
          <p:cNvSpPr txBox="1"/>
          <p:nvPr/>
        </p:nvSpPr>
        <p:spPr>
          <a:xfrm flipH="1">
            <a:off x="1170768" y="274029"/>
            <a:ext cx="5109133"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用电量较小的企业</a:t>
            </a:r>
          </a:p>
        </p:txBody>
      </p:sp>
      <p:grpSp>
        <p:nvGrpSpPr>
          <p:cNvPr id="56323" name="组合 258"/>
          <p:cNvGrpSpPr>
            <a:grpSpLocks/>
          </p:cNvGrpSpPr>
          <p:nvPr/>
        </p:nvGrpSpPr>
        <p:grpSpPr bwMode="auto">
          <a:xfrm>
            <a:off x="271463" y="346075"/>
            <a:ext cx="842962" cy="390525"/>
            <a:chOff x="-29932" y="520698"/>
            <a:chExt cx="577569" cy="258806"/>
          </a:xfrm>
        </p:grpSpPr>
        <p:sp>
          <p:nvSpPr>
            <p:cNvPr id="260" name="箭头: V 形 259"/>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1" name="箭头: V 形 260"/>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2" name="箭头: V 形 261"/>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pic>
        <p:nvPicPr>
          <p:cNvPr id="7"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4513" y="693738"/>
            <a:ext cx="5734050"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06925" y="931863"/>
            <a:ext cx="5676900"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35538" y="1238250"/>
            <a:ext cx="5667375"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16525" y="1585913"/>
            <a:ext cx="5657850"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76875" y="1930400"/>
            <a:ext cx="5743575"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757863" y="2266950"/>
            <a:ext cx="57245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等腰三角形 81"/>
          <p:cNvSpPr/>
          <p:nvPr/>
        </p:nvSpPr>
        <p:spPr>
          <a:xfrm rot="5400000">
            <a:off x="605206" y="1869991"/>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86" name="TextBox 31"/>
          <p:cNvSpPr txBox="1"/>
          <p:nvPr/>
        </p:nvSpPr>
        <p:spPr>
          <a:xfrm flipH="1">
            <a:off x="926328" y="1837649"/>
            <a:ext cx="4068289" cy="683264"/>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偶尔用电较大的企业</a:t>
            </a:r>
            <a:endPar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endParaRPr>
          </a:p>
          <a:p>
            <a:pPr defTabSz="685891" eaLnBrk="1" fontAlgn="auto" hangingPunct="1">
              <a:spcBef>
                <a:spcPts val="0"/>
              </a:spcBef>
              <a:spcAft>
                <a:spcPts val="0"/>
              </a:spcAft>
              <a:defRPr/>
            </a:pP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有</a:t>
            </a:r>
            <a:r>
              <a:rPr lang="en-US" altLang="zh-CN" sz="2400" b="0" dirty="0">
                <a:solidFill>
                  <a:schemeClr val="bg1"/>
                </a:solidFill>
                <a:latin typeface="黑体" panose="02010609060101010101" pitchFamily="49" charset="-122"/>
                <a:ea typeface="黑体" panose="02010609060101010101" pitchFamily="49" charset="-122"/>
                <a:cs typeface="Times New Roman" pitchFamily="18" charset="0"/>
              </a:rPr>
              <a:t>178</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家</a:t>
            </a:r>
          </a:p>
        </p:txBody>
      </p:sp>
      <p:sp>
        <p:nvSpPr>
          <p:cNvPr id="87" name="等腰三角形 86"/>
          <p:cNvSpPr/>
          <p:nvPr/>
        </p:nvSpPr>
        <p:spPr>
          <a:xfrm rot="5400000">
            <a:off x="605206" y="3063791"/>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88" name="TextBox 31"/>
          <p:cNvSpPr txBox="1"/>
          <p:nvPr/>
        </p:nvSpPr>
        <p:spPr>
          <a:xfrm flipH="1">
            <a:off x="895173" y="2973507"/>
            <a:ext cx="4068289" cy="830997"/>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上</a:t>
            </a:r>
            <a:r>
              <a:rPr lang="en-US" altLang="zh-CN" sz="2400" b="0" dirty="0">
                <a:solidFill>
                  <a:schemeClr val="bg1"/>
                </a:solidFill>
                <a:latin typeface="黑体" panose="02010609060101010101" pitchFamily="49" charset="-122"/>
                <a:ea typeface="黑体" panose="02010609060101010101" pitchFamily="49" charset="-122"/>
                <a:cs typeface="Times New Roman" pitchFamily="18" charset="0"/>
              </a:rPr>
              <a:t>4</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分位数 </a:t>
            </a: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&lt; </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平均值</a:t>
            </a:r>
          </a:p>
          <a:p>
            <a:pPr defTabSz="685891" eaLnBrk="1" fontAlgn="auto" hangingPunct="1">
              <a:lnSpc>
                <a:spcPct val="100000"/>
              </a:lnSpc>
              <a:spcBef>
                <a:spcPts val="0"/>
              </a:spcBef>
              <a:spcAft>
                <a:spcPts val="0"/>
              </a:spcAft>
              <a:defRPr/>
            </a:pPr>
            <a:r>
              <a:rPr lang="en-US" altLang="zh-CN" sz="2400" b="0" dirty="0">
                <a:solidFill>
                  <a:schemeClr val="bg1"/>
                </a:solidFill>
                <a:latin typeface="黑体" panose="02010609060101010101" pitchFamily="49" charset="-122"/>
                <a:ea typeface="黑体" panose="02010609060101010101" pitchFamily="49" charset="-122"/>
                <a:cs typeface="Times New Roman" pitchFamily="18" charset="0"/>
              </a:rPr>
              <a:t>75%</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的时间用电小于平均值</a:t>
            </a:r>
          </a:p>
        </p:txBody>
      </p:sp>
      <p:sp>
        <p:nvSpPr>
          <p:cNvPr id="95" name="等腰三角形 94"/>
          <p:cNvSpPr/>
          <p:nvPr/>
        </p:nvSpPr>
        <p:spPr>
          <a:xfrm rot="5400000">
            <a:off x="605206" y="4454441"/>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98" name="TextBox 31"/>
          <p:cNvSpPr txBox="1"/>
          <p:nvPr/>
        </p:nvSpPr>
        <p:spPr>
          <a:xfrm flipH="1">
            <a:off x="919211" y="4422411"/>
            <a:ext cx="4068289" cy="392672"/>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偶有生产的小作坊或偷电</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Box 31"/>
          <p:cNvSpPr txBox="1"/>
          <p:nvPr/>
        </p:nvSpPr>
        <p:spPr>
          <a:xfrm flipH="1">
            <a:off x="1170768" y="274029"/>
            <a:ext cx="5109133"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用电量较小的企业</a:t>
            </a:r>
          </a:p>
        </p:txBody>
      </p:sp>
      <p:grpSp>
        <p:nvGrpSpPr>
          <p:cNvPr id="56323" name="组合 258"/>
          <p:cNvGrpSpPr>
            <a:grpSpLocks/>
          </p:cNvGrpSpPr>
          <p:nvPr/>
        </p:nvGrpSpPr>
        <p:grpSpPr bwMode="auto">
          <a:xfrm>
            <a:off x="271463" y="346075"/>
            <a:ext cx="842962" cy="390525"/>
            <a:chOff x="-29932" y="520698"/>
            <a:chExt cx="577569" cy="258806"/>
          </a:xfrm>
        </p:grpSpPr>
        <p:sp>
          <p:nvSpPr>
            <p:cNvPr id="260" name="箭头: V 形 259"/>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1" name="箭头: V 形 260"/>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2" name="箭头: V 形 261"/>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p:nvSpPr>
          <p:cNvPr id="82" name="等腰三角形 81"/>
          <p:cNvSpPr/>
          <p:nvPr/>
        </p:nvSpPr>
        <p:spPr>
          <a:xfrm rot="5400000">
            <a:off x="618855" y="1897285"/>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86" name="TextBox 31"/>
          <p:cNvSpPr txBox="1"/>
          <p:nvPr/>
        </p:nvSpPr>
        <p:spPr>
          <a:xfrm flipH="1">
            <a:off x="939976" y="1864943"/>
            <a:ext cx="4430628" cy="392672"/>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1308</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和</a:t>
            </a: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1309</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用电完全相</a:t>
            </a:r>
          </a:p>
        </p:txBody>
      </p:sp>
      <p:sp>
        <p:nvSpPr>
          <p:cNvPr id="87" name="等腰三角形 86"/>
          <p:cNvSpPr/>
          <p:nvPr/>
        </p:nvSpPr>
        <p:spPr>
          <a:xfrm rot="5400000">
            <a:off x="632503" y="4286709"/>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88" name="TextBox 31"/>
          <p:cNvSpPr txBox="1"/>
          <p:nvPr/>
        </p:nvSpPr>
        <p:spPr>
          <a:xfrm flipH="1">
            <a:off x="922470" y="4196425"/>
            <a:ext cx="4068289" cy="46166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数据记录错误，或造假</a:t>
            </a:r>
          </a:p>
        </p:txBody>
      </p:sp>
      <p:pic>
        <p:nvPicPr>
          <p:cNvPr id="8" name="图片 7"/>
          <p:cNvPicPr>
            <a:picLocks noChangeAspect="1"/>
          </p:cNvPicPr>
          <p:nvPr/>
        </p:nvPicPr>
        <p:blipFill>
          <a:blip r:embed="rId3"/>
          <a:stretch>
            <a:fillRect/>
          </a:stretch>
        </p:blipFill>
        <p:spPr>
          <a:xfrm>
            <a:off x="4883911" y="836612"/>
            <a:ext cx="6900102" cy="2397907"/>
          </a:xfrm>
          <a:prstGeom prst="rect">
            <a:avLst/>
          </a:prstGeom>
        </p:spPr>
      </p:pic>
      <p:pic>
        <p:nvPicPr>
          <p:cNvPr id="9" name="图片 8"/>
          <p:cNvPicPr>
            <a:picLocks noChangeAspect="1"/>
          </p:cNvPicPr>
          <p:nvPr/>
        </p:nvPicPr>
        <p:blipFill>
          <a:blip r:embed="rId4"/>
          <a:stretch>
            <a:fillRect/>
          </a:stretch>
        </p:blipFill>
        <p:spPr>
          <a:xfrm>
            <a:off x="4883911" y="3562066"/>
            <a:ext cx="6900102" cy="2387883"/>
          </a:xfrm>
          <a:prstGeom prst="rect">
            <a:avLst/>
          </a:prstGeom>
        </p:spPr>
      </p:pic>
      <p:sp>
        <p:nvSpPr>
          <p:cNvPr id="21" name="等腰三角形 20"/>
          <p:cNvSpPr/>
          <p:nvPr/>
        </p:nvSpPr>
        <p:spPr>
          <a:xfrm rot="5400000">
            <a:off x="629482" y="3096014"/>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14" name="TextBox 31"/>
          <p:cNvSpPr txBox="1"/>
          <p:nvPr/>
        </p:nvSpPr>
        <p:spPr>
          <a:xfrm flipH="1">
            <a:off x="965045" y="3067087"/>
            <a:ext cx="4430628" cy="392672"/>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1307</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和</a:t>
            </a: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1310</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用电完全相同</a:t>
            </a:r>
          </a:p>
        </p:txBody>
      </p:sp>
    </p:spTree>
    <p:extLst>
      <p:ext uri="{BB962C8B-B14F-4D97-AF65-F5344CB8AC3E}">
        <p14:creationId xmlns:p14="http://schemas.microsoft.com/office/powerpoint/2010/main" val="125909512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组合 8"/>
          <p:cNvGrpSpPr>
            <a:grpSpLocks/>
          </p:cNvGrpSpPr>
          <p:nvPr/>
        </p:nvGrpSpPr>
        <p:grpSpPr bwMode="auto">
          <a:xfrm>
            <a:off x="1789113" y="1357313"/>
            <a:ext cx="1125537" cy="1125537"/>
            <a:chOff x="1841500" y="1970088"/>
            <a:chExt cx="2844800" cy="2844800"/>
          </a:xfrm>
        </p:grpSpPr>
        <p:grpSp>
          <p:nvGrpSpPr>
            <p:cNvPr id="6185" name="组合 2"/>
            <p:cNvGrpSpPr>
              <a:grpSpLocks/>
            </p:cNvGrpSpPr>
            <p:nvPr/>
          </p:nvGrpSpPr>
          <p:grpSpPr bwMode="auto">
            <a:xfrm>
              <a:off x="1997566" y="2126156"/>
              <a:ext cx="2532674" cy="2532664"/>
              <a:chOff x="4223654" y="2075543"/>
              <a:chExt cx="2786746" cy="2786743"/>
            </a:xfrm>
          </p:grpSpPr>
          <p:sp>
            <p:nvSpPr>
              <p:cNvPr id="5" name="弧形 4"/>
              <p:cNvSpPr/>
              <p:nvPr/>
            </p:nvSpPr>
            <p:spPr>
              <a:xfrm>
                <a:off x="4224113" y="2075999"/>
                <a:ext cx="2785823" cy="2785831"/>
              </a:xfrm>
              <a:prstGeom prst="arc">
                <a:avLst>
                  <a:gd name="adj1" fmla="val 16515091"/>
                  <a:gd name="adj2" fmla="val 8042095"/>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6" name="弧形 5"/>
              <p:cNvSpPr/>
              <p:nvPr/>
            </p:nvSpPr>
            <p:spPr>
              <a:xfrm flipH="1">
                <a:off x="4224113" y="2075999"/>
                <a:ext cx="2785823" cy="2785831"/>
              </a:xfrm>
              <a:prstGeom prst="arc">
                <a:avLst>
                  <a:gd name="adj1" fmla="val 16221398"/>
                  <a:gd name="adj2" fmla="val 17074317"/>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7" name="弧形 6"/>
              <p:cNvSpPr/>
              <p:nvPr/>
            </p:nvSpPr>
            <p:spPr>
              <a:xfrm flipH="1">
                <a:off x="4224113" y="2075999"/>
                <a:ext cx="2785823" cy="2785831"/>
              </a:xfrm>
              <a:prstGeom prst="arc">
                <a:avLst>
                  <a:gd name="adj1" fmla="val 19108016"/>
                  <a:gd name="adj2" fmla="val 947009"/>
                </a:avLst>
              </a:prstGeom>
              <a:ln w="8890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8" name="弧形 7"/>
              <p:cNvSpPr/>
              <p:nvPr/>
            </p:nvSpPr>
            <p:spPr>
              <a:xfrm flipH="1">
                <a:off x="4224113" y="2075999"/>
                <a:ext cx="2785823" cy="2785831"/>
              </a:xfrm>
              <a:prstGeom prst="arc">
                <a:avLst>
                  <a:gd name="adj1" fmla="val 1732279"/>
                  <a:gd name="adj2" fmla="val 2508284"/>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p:nvSpPr>
            <p:cNvPr id="4" name="椭圆 3"/>
            <p:cNvSpPr/>
            <p:nvPr/>
          </p:nvSpPr>
          <p:spPr>
            <a:xfrm rot="16200000">
              <a:off x="1841500" y="1970088"/>
              <a:ext cx="2844800" cy="2844800"/>
            </a:xfrm>
            <a:prstGeom prst="ellipse">
              <a:avLst/>
            </a:prstGeom>
            <a:noFill/>
            <a:ln w="508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0" name="等腰三角形 9"/>
          <p:cNvSpPr/>
          <p:nvPr/>
        </p:nvSpPr>
        <p:spPr>
          <a:xfrm rot="5400000">
            <a:off x="3016250" y="1397000"/>
            <a:ext cx="266700"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1" name="TextBox 31"/>
          <p:cNvSpPr txBox="1"/>
          <p:nvPr/>
        </p:nvSpPr>
        <p:spPr>
          <a:xfrm flipH="1">
            <a:off x="3263684" y="1263704"/>
            <a:ext cx="4509258" cy="523220"/>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2800" dirty="0">
                <a:solidFill>
                  <a:srgbClr val="01E2BC"/>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冯毅东</a:t>
            </a:r>
          </a:p>
        </p:txBody>
      </p:sp>
      <p:sp>
        <p:nvSpPr>
          <p:cNvPr id="12" name="TextBox 32"/>
          <p:cNvSpPr txBox="1"/>
          <p:nvPr/>
        </p:nvSpPr>
        <p:spPr>
          <a:xfrm>
            <a:off x="3251508" y="1692116"/>
            <a:ext cx="5540226" cy="892552"/>
          </a:xfrm>
          <a:prstGeom prst="rect">
            <a:avLst/>
          </a:prstGeom>
          <a:noFill/>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2000" dirty="0">
                <a:solidFill>
                  <a:schemeClr val="bg1"/>
                </a:solidFill>
                <a:latin typeface="微软雅黑" pitchFamily="34" charset="-122"/>
              </a:rPr>
              <a:t>中国科学院 </a:t>
            </a:r>
            <a:r>
              <a:rPr lang="en-US" altLang="zh-CN" sz="2000" dirty="0">
                <a:solidFill>
                  <a:schemeClr val="bg1"/>
                </a:solidFill>
                <a:latin typeface="微软雅黑" pitchFamily="34" charset="-122"/>
              </a:rPr>
              <a:t>· </a:t>
            </a:r>
            <a:r>
              <a:rPr lang="zh-CN" altLang="en-US" sz="2000" dirty="0">
                <a:solidFill>
                  <a:schemeClr val="bg1"/>
                </a:solidFill>
                <a:latin typeface="微软雅黑" pitchFamily="34" charset="-122"/>
              </a:rPr>
              <a:t>上海技术物理研究所 研究生</a:t>
            </a:r>
            <a:endParaRPr lang="en-US" altLang="zh-CN" sz="2000" dirty="0">
              <a:solidFill>
                <a:schemeClr val="bg1"/>
              </a:solidFill>
              <a:latin typeface="微软雅黑" pitchFamily="34" charset="-122"/>
            </a:endParaRPr>
          </a:p>
          <a:p>
            <a:pPr eaLnBrk="1" fontAlgn="auto" hangingPunct="1">
              <a:lnSpc>
                <a:spcPct val="130000"/>
              </a:lnSpc>
              <a:spcBef>
                <a:spcPts val="0"/>
              </a:spcBef>
              <a:spcAft>
                <a:spcPts val="0"/>
              </a:spcAft>
              <a:defRPr/>
            </a:pPr>
            <a:r>
              <a:rPr lang="zh-CN" altLang="en-US" sz="2000" dirty="0">
                <a:solidFill>
                  <a:schemeClr val="bg1"/>
                </a:solidFill>
                <a:latin typeface="微软雅黑" pitchFamily="34" charset="-122"/>
              </a:rPr>
              <a:t>光学工程专业</a:t>
            </a:r>
          </a:p>
        </p:txBody>
      </p:sp>
      <p:sp>
        <p:nvSpPr>
          <p:cNvPr id="13" name="TextBox 31"/>
          <p:cNvSpPr txBox="1"/>
          <p:nvPr/>
        </p:nvSpPr>
        <p:spPr>
          <a:xfrm flipH="1">
            <a:off x="2007176" y="1543756"/>
            <a:ext cx="662765" cy="707886"/>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4000" dirty="0">
                <a:solidFill>
                  <a:schemeClr val="bg1"/>
                </a:solidFill>
                <a:effectLst>
                  <a:outerShdw blurRad="266700" algn="tl" rotWithShape="0">
                    <a:schemeClr val="tx2">
                      <a:lumMod val="40000"/>
                      <a:lumOff val="60000"/>
                      <a:alpha val="55000"/>
                    </a:schemeClr>
                  </a:outerShdw>
                </a:effectLst>
                <a:cs typeface="Times New Roman" pitchFamily="18" charset="0"/>
              </a:rPr>
              <a:t>01</a:t>
            </a:r>
            <a:endParaRPr lang="zh-CN" altLang="en-US" sz="4000" dirty="0">
              <a:solidFill>
                <a:schemeClr val="bg1"/>
              </a:solidFill>
              <a:effectLst>
                <a:outerShdw blurRad="266700" algn="tl" rotWithShape="0">
                  <a:schemeClr val="tx2">
                    <a:lumMod val="40000"/>
                    <a:lumOff val="60000"/>
                    <a:alpha val="55000"/>
                  </a:schemeClr>
                </a:outerShdw>
              </a:effectLst>
              <a:cs typeface="Times New Roman" pitchFamily="18" charset="0"/>
            </a:endParaRPr>
          </a:p>
        </p:txBody>
      </p:sp>
      <p:grpSp>
        <p:nvGrpSpPr>
          <p:cNvPr id="6151" name="组合 13"/>
          <p:cNvGrpSpPr>
            <a:grpSpLocks/>
          </p:cNvGrpSpPr>
          <p:nvPr/>
        </p:nvGrpSpPr>
        <p:grpSpPr bwMode="auto">
          <a:xfrm>
            <a:off x="1789113" y="3042952"/>
            <a:ext cx="1125537" cy="1125537"/>
            <a:chOff x="1841500" y="1970088"/>
            <a:chExt cx="2844800" cy="2844800"/>
          </a:xfrm>
        </p:grpSpPr>
        <p:grpSp>
          <p:nvGrpSpPr>
            <p:cNvPr id="6177" name="组合 14"/>
            <p:cNvGrpSpPr>
              <a:grpSpLocks/>
            </p:cNvGrpSpPr>
            <p:nvPr/>
          </p:nvGrpSpPr>
          <p:grpSpPr bwMode="auto">
            <a:xfrm>
              <a:off x="1997566" y="2126156"/>
              <a:ext cx="2532674" cy="2532664"/>
              <a:chOff x="4223654" y="2075543"/>
              <a:chExt cx="2786746" cy="2786743"/>
            </a:xfrm>
          </p:grpSpPr>
          <p:sp>
            <p:nvSpPr>
              <p:cNvPr id="17" name="弧形 16"/>
              <p:cNvSpPr/>
              <p:nvPr/>
            </p:nvSpPr>
            <p:spPr>
              <a:xfrm>
                <a:off x="4224113" y="2075999"/>
                <a:ext cx="2785823" cy="2785831"/>
              </a:xfrm>
              <a:prstGeom prst="arc">
                <a:avLst>
                  <a:gd name="adj1" fmla="val 16515091"/>
                  <a:gd name="adj2" fmla="val 8042095"/>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8" name="弧形 17"/>
              <p:cNvSpPr/>
              <p:nvPr/>
            </p:nvSpPr>
            <p:spPr>
              <a:xfrm flipH="1">
                <a:off x="4224113" y="2075999"/>
                <a:ext cx="2785823" cy="2785831"/>
              </a:xfrm>
              <a:prstGeom prst="arc">
                <a:avLst>
                  <a:gd name="adj1" fmla="val 16221398"/>
                  <a:gd name="adj2" fmla="val 17074317"/>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9" name="弧形 18"/>
              <p:cNvSpPr/>
              <p:nvPr/>
            </p:nvSpPr>
            <p:spPr>
              <a:xfrm flipH="1">
                <a:off x="4224113" y="2075999"/>
                <a:ext cx="2785823" cy="2785831"/>
              </a:xfrm>
              <a:prstGeom prst="arc">
                <a:avLst>
                  <a:gd name="adj1" fmla="val 19108016"/>
                  <a:gd name="adj2" fmla="val 947009"/>
                </a:avLst>
              </a:prstGeom>
              <a:ln w="8890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0" name="弧形 19"/>
              <p:cNvSpPr/>
              <p:nvPr/>
            </p:nvSpPr>
            <p:spPr>
              <a:xfrm flipH="1">
                <a:off x="4224113" y="2075999"/>
                <a:ext cx="2785823" cy="2785831"/>
              </a:xfrm>
              <a:prstGeom prst="arc">
                <a:avLst>
                  <a:gd name="adj1" fmla="val 1732279"/>
                  <a:gd name="adj2" fmla="val 2508284"/>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p:nvSpPr>
            <p:cNvPr id="16" name="椭圆 15"/>
            <p:cNvSpPr/>
            <p:nvPr/>
          </p:nvSpPr>
          <p:spPr>
            <a:xfrm rot="16200000">
              <a:off x="1841500" y="1970088"/>
              <a:ext cx="2844800" cy="2844800"/>
            </a:xfrm>
            <a:prstGeom prst="ellipse">
              <a:avLst/>
            </a:prstGeom>
            <a:noFill/>
            <a:ln w="508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1" name="等腰三角形 20"/>
          <p:cNvSpPr/>
          <p:nvPr/>
        </p:nvSpPr>
        <p:spPr>
          <a:xfrm rot="5400000">
            <a:off x="3020219" y="4821768"/>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2" name="TextBox 31"/>
          <p:cNvSpPr txBox="1"/>
          <p:nvPr/>
        </p:nvSpPr>
        <p:spPr>
          <a:xfrm flipH="1">
            <a:off x="3263684" y="4685228"/>
            <a:ext cx="4509258" cy="523220"/>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2800" dirty="0">
                <a:solidFill>
                  <a:srgbClr val="01E2BC"/>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林大富</a:t>
            </a:r>
          </a:p>
        </p:txBody>
      </p:sp>
      <p:sp>
        <p:nvSpPr>
          <p:cNvPr id="23" name="TextBox 32"/>
          <p:cNvSpPr txBox="1"/>
          <p:nvPr/>
        </p:nvSpPr>
        <p:spPr>
          <a:xfrm>
            <a:off x="3251508" y="5102472"/>
            <a:ext cx="5069529" cy="892552"/>
          </a:xfrm>
          <a:prstGeom prst="rect">
            <a:avLst/>
          </a:prstGeom>
          <a:noFill/>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2000" dirty="0">
                <a:solidFill>
                  <a:schemeClr val="bg1"/>
                </a:solidFill>
                <a:latin typeface="微软雅黑" pitchFamily="34" charset="-122"/>
              </a:rPr>
              <a:t>中国科学院 </a:t>
            </a:r>
            <a:r>
              <a:rPr lang="en-US" altLang="zh-CN" sz="2000" dirty="0">
                <a:solidFill>
                  <a:schemeClr val="bg1"/>
                </a:solidFill>
                <a:latin typeface="微软雅黑" pitchFamily="34" charset="-122"/>
              </a:rPr>
              <a:t>· </a:t>
            </a:r>
            <a:r>
              <a:rPr lang="zh-CN" altLang="en-US" sz="2000" dirty="0">
                <a:solidFill>
                  <a:schemeClr val="bg1"/>
                </a:solidFill>
                <a:latin typeface="微软雅黑" pitchFamily="34" charset="-122"/>
              </a:rPr>
              <a:t>上海应用物理研究所 研究生</a:t>
            </a:r>
            <a:endParaRPr lang="en-US" altLang="zh-CN" sz="2000" dirty="0">
              <a:solidFill>
                <a:schemeClr val="bg1"/>
              </a:solidFill>
              <a:latin typeface="微软雅黑" pitchFamily="34" charset="-122"/>
            </a:endParaRPr>
          </a:p>
          <a:p>
            <a:pPr eaLnBrk="1" fontAlgn="auto" hangingPunct="1">
              <a:lnSpc>
                <a:spcPct val="130000"/>
              </a:lnSpc>
              <a:spcBef>
                <a:spcPts val="0"/>
              </a:spcBef>
              <a:spcAft>
                <a:spcPts val="0"/>
              </a:spcAft>
              <a:defRPr/>
            </a:pPr>
            <a:r>
              <a:rPr lang="zh-CN" altLang="en-US" sz="2000" dirty="0">
                <a:solidFill>
                  <a:schemeClr val="bg1"/>
                </a:solidFill>
                <a:latin typeface="微软雅黑" pitchFamily="34" charset="-122"/>
              </a:rPr>
              <a:t>核能科学与工程</a:t>
            </a:r>
          </a:p>
        </p:txBody>
      </p:sp>
      <p:sp>
        <p:nvSpPr>
          <p:cNvPr id="24" name="TextBox 31"/>
          <p:cNvSpPr txBox="1"/>
          <p:nvPr/>
        </p:nvSpPr>
        <p:spPr>
          <a:xfrm flipH="1">
            <a:off x="2021196" y="3241523"/>
            <a:ext cx="662765" cy="707886"/>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4000" dirty="0">
                <a:solidFill>
                  <a:schemeClr val="bg1"/>
                </a:solidFill>
                <a:effectLst>
                  <a:outerShdw blurRad="266700" algn="tl" rotWithShape="0">
                    <a:schemeClr val="tx2">
                      <a:lumMod val="40000"/>
                      <a:lumOff val="60000"/>
                      <a:alpha val="55000"/>
                    </a:schemeClr>
                  </a:outerShdw>
                </a:effectLst>
                <a:cs typeface="Times New Roman" pitchFamily="18" charset="0"/>
              </a:rPr>
              <a:t>02</a:t>
            </a:r>
            <a:endParaRPr lang="zh-CN" altLang="en-US" sz="4000" dirty="0">
              <a:solidFill>
                <a:schemeClr val="bg1"/>
              </a:solidFill>
              <a:effectLst>
                <a:outerShdw blurRad="266700" algn="tl" rotWithShape="0">
                  <a:schemeClr val="tx2">
                    <a:lumMod val="40000"/>
                    <a:lumOff val="60000"/>
                    <a:alpha val="55000"/>
                  </a:schemeClr>
                </a:outerShdw>
              </a:effectLst>
              <a:cs typeface="Times New Roman" pitchFamily="18" charset="0"/>
            </a:endParaRPr>
          </a:p>
        </p:txBody>
      </p:sp>
      <p:grpSp>
        <p:nvGrpSpPr>
          <p:cNvPr id="6156" name="组合 24"/>
          <p:cNvGrpSpPr>
            <a:grpSpLocks/>
          </p:cNvGrpSpPr>
          <p:nvPr/>
        </p:nvGrpSpPr>
        <p:grpSpPr bwMode="auto">
          <a:xfrm>
            <a:off x="1774825" y="4757474"/>
            <a:ext cx="1127125" cy="1127125"/>
            <a:chOff x="1841500" y="1970088"/>
            <a:chExt cx="2844800" cy="2844800"/>
          </a:xfrm>
        </p:grpSpPr>
        <p:grpSp>
          <p:nvGrpSpPr>
            <p:cNvPr id="6169" name="组合 25"/>
            <p:cNvGrpSpPr>
              <a:grpSpLocks/>
            </p:cNvGrpSpPr>
            <p:nvPr/>
          </p:nvGrpSpPr>
          <p:grpSpPr bwMode="auto">
            <a:xfrm>
              <a:off x="1997566" y="2126156"/>
              <a:ext cx="2532674" cy="2532664"/>
              <a:chOff x="4223654" y="2075543"/>
              <a:chExt cx="2786746" cy="2786743"/>
            </a:xfrm>
          </p:grpSpPr>
          <p:sp>
            <p:nvSpPr>
              <p:cNvPr id="28" name="弧形 27"/>
              <p:cNvSpPr/>
              <p:nvPr/>
            </p:nvSpPr>
            <p:spPr>
              <a:xfrm>
                <a:off x="4223873" y="2075760"/>
                <a:ext cx="2786304" cy="2786313"/>
              </a:xfrm>
              <a:prstGeom prst="arc">
                <a:avLst>
                  <a:gd name="adj1" fmla="val 16515091"/>
                  <a:gd name="adj2" fmla="val 8042095"/>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9" name="弧形 28"/>
              <p:cNvSpPr/>
              <p:nvPr/>
            </p:nvSpPr>
            <p:spPr>
              <a:xfrm flipH="1">
                <a:off x="4223873" y="2075760"/>
                <a:ext cx="2786304" cy="2786313"/>
              </a:xfrm>
              <a:prstGeom prst="arc">
                <a:avLst>
                  <a:gd name="adj1" fmla="val 16221398"/>
                  <a:gd name="adj2" fmla="val 17074317"/>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30" name="弧形 29"/>
              <p:cNvSpPr/>
              <p:nvPr/>
            </p:nvSpPr>
            <p:spPr>
              <a:xfrm flipH="1">
                <a:off x="4223873" y="2075760"/>
                <a:ext cx="2786304" cy="2786313"/>
              </a:xfrm>
              <a:prstGeom prst="arc">
                <a:avLst>
                  <a:gd name="adj1" fmla="val 19108016"/>
                  <a:gd name="adj2" fmla="val 947009"/>
                </a:avLst>
              </a:prstGeom>
              <a:ln w="8890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31" name="弧形 30"/>
              <p:cNvSpPr/>
              <p:nvPr/>
            </p:nvSpPr>
            <p:spPr>
              <a:xfrm flipH="1">
                <a:off x="4223873" y="2075760"/>
                <a:ext cx="2786304" cy="2786313"/>
              </a:xfrm>
              <a:prstGeom prst="arc">
                <a:avLst>
                  <a:gd name="adj1" fmla="val 1732279"/>
                  <a:gd name="adj2" fmla="val 2508284"/>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p:nvSpPr>
            <p:cNvPr id="27" name="椭圆 26"/>
            <p:cNvSpPr/>
            <p:nvPr/>
          </p:nvSpPr>
          <p:spPr>
            <a:xfrm rot="16200000">
              <a:off x="1841500" y="1970088"/>
              <a:ext cx="2844800" cy="2844800"/>
            </a:xfrm>
            <a:prstGeom prst="ellipse">
              <a:avLst/>
            </a:prstGeom>
            <a:noFill/>
            <a:ln w="508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2" name="等腰三角形 31"/>
          <p:cNvSpPr/>
          <p:nvPr/>
        </p:nvSpPr>
        <p:spPr>
          <a:xfrm rot="5400000">
            <a:off x="3003550" y="3096927"/>
            <a:ext cx="266700"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33" name="TextBox 31"/>
          <p:cNvSpPr txBox="1"/>
          <p:nvPr/>
        </p:nvSpPr>
        <p:spPr>
          <a:xfrm flipH="1">
            <a:off x="3263684" y="2960818"/>
            <a:ext cx="2363860" cy="523220"/>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2800" dirty="0">
                <a:solidFill>
                  <a:srgbClr val="01E2BC"/>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丁胜楠</a:t>
            </a:r>
          </a:p>
        </p:txBody>
      </p:sp>
      <p:sp>
        <p:nvSpPr>
          <p:cNvPr id="34" name="TextBox 32"/>
          <p:cNvSpPr txBox="1"/>
          <p:nvPr/>
        </p:nvSpPr>
        <p:spPr>
          <a:xfrm>
            <a:off x="3251508" y="3383646"/>
            <a:ext cx="5540226" cy="892552"/>
          </a:xfrm>
          <a:prstGeom prst="rect">
            <a:avLst/>
          </a:prstGeom>
          <a:noFill/>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2000" dirty="0">
                <a:solidFill>
                  <a:schemeClr val="bg1"/>
                </a:solidFill>
                <a:latin typeface="微软雅黑" pitchFamily="34" charset="-122"/>
              </a:rPr>
              <a:t>中国科学技术大学 研究生</a:t>
            </a:r>
            <a:endParaRPr lang="en-US" altLang="zh-CN" sz="2000" dirty="0">
              <a:solidFill>
                <a:schemeClr val="bg1"/>
              </a:solidFill>
              <a:latin typeface="微软雅黑" pitchFamily="34" charset="-122"/>
            </a:endParaRPr>
          </a:p>
          <a:p>
            <a:pPr eaLnBrk="1" fontAlgn="auto" hangingPunct="1">
              <a:lnSpc>
                <a:spcPct val="130000"/>
              </a:lnSpc>
              <a:spcBef>
                <a:spcPts val="0"/>
              </a:spcBef>
              <a:spcAft>
                <a:spcPts val="0"/>
              </a:spcAft>
              <a:defRPr/>
            </a:pPr>
            <a:r>
              <a:rPr lang="zh-CN" altLang="en-US" sz="2000" dirty="0">
                <a:solidFill>
                  <a:schemeClr val="bg1"/>
                </a:solidFill>
                <a:latin typeface="微软雅黑" pitchFamily="34" charset="-122"/>
              </a:rPr>
              <a:t>高性能计算中心</a:t>
            </a:r>
          </a:p>
        </p:txBody>
      </p:sp>
      <p:sp>
        <p:nvSpPr>
          <p:cNvPr id="35" name="TextBox 31"/>
          <p:cNvSpPr txBox="1"/>
          <p:nvPr/>
        </p:nvSpPr>
        <p:spPr>
          <a:xfrm flipH="1">
            <a:off x="2007176" y="4966586"/>
            <a:ext cx="662765" cy="707886"/>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4000" dirty="0">
                <a:solidFill>
                  <a:schemeClr val="bg1"/>
                </a:solidFill>
                <a:effectLst>
                  <a:outerShdw blurRad="266700" algn="tl" rotWithShape="0">
                    <a:schemeClr val="tx2">
                      <a:lumMod val="40000"/>
                      <a:lumOff val="60000"/>
                      <a:alpha val="55000"/>
                    </a:schemeClr>
                  </a:outerShdw>
                </a:effectLst>
                <a:cs typeface="Times New Roman" pitchFamily="18" charset="0"/>
              </a:rPr>
              <a:t>03</a:t>
            </a:r>
            <a:endParaRPr lang="zh-CN" altLang="en-US" sz="4000" dirty="0">
              <a:solidFill>
                <a:schemeClr val="bg1"/>
              </a:solidFill>
              <a:effectLst>
                <a:outerShdw blurRad="266700" algn="tl" rotWithShape="0">
                  <a:schemeClr val="tx2">
                    <a:lumMod val="40000"/>
                    <a:lumOff val="60000"/>
                    <a:alpha val="55000"/>
                  </a:schemeClr>
                </a:outerShdw>
              </a:effectLst>
              <a:cs typeface="Times New Roman" pitchFamily="18" charset="0"/>
            </a:endParaRPr>
          </a:p>
        </p:txBody>
      </p:sp>
      <p:grpSp>
        <p:nvGrpSpPr>
          <p:cNvPr id="6161" name="组合 37"/>
          <p:cNvGrpSpPr>
            <a:grpSpLocks/>
          </p:cNvGrpSpPr>
          <p:nvPr/>
        </p:nvGrpSpPr>
        <p:grpSpPr bwMode="auto">
          <a:xfrm>
            <a:off x="271463" y="346075"/>
            <a:ext cx="842962" cy="390525"/>
            <a:chOff x="-29932" y="520698"/>
            <a:chExt cx="577569" cy="258806"/>
          </a:xfrm>
        </p:grpSpPr>
        <p:sp>
          <p:nvSpPr>
            <p:cNvPr id="39" name="箭头: V 形 72"/>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40" name="箭头: V 形 73"/>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41" name="箭头: V 形 74"/>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p:nvSpPr>
          <p:cNvPr id="42" name="TextBox 31"/>
          <p:cNvSpPr txBox="1"/>
          <p:nvPr/>
        </p:nvSpPr>
        <p:spPr>
          <a:xfrm flipH="1">
            <a:off x="1149392" y="172378"/>
            <a:ext cx="4286120" cy="769441"/>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团队介绍</a:t>
            </a:r>
          </a:p>
        </p:txBody>
      </p:sp>
      <p:pic>
        <p:nvPicPr>
          <p:cNvPr id="6164" name="图片 42"/>
          <p:cNvPicPr>
            <a:picLocks noChangeAspect="1"/>
          </p:cNvPicPr>
          <p:nvPr/>
        </p:nvPicPr>
        <p:blipFill rotWithShape="1">
          <a:blip r:embed="rId3">
            <a:extLst>
              <a:ext uri="{28A0092B-C50C-407E-A947-70E740481C1C}">
                <a14:useLocalDpi xmlns:a14="http://schemas.microsoft.com/office/drawing/2010/main" val="0"/>
              </a:ext>
            </a:extLst>
          </a:blip>
          <a:srcRect l="17869" t="5597" r="23050" b="23588"/>
          <a:stretch/>
        </p:blipFill>
        <p:spPr bwMode="auto">
          <a:xfrm>
            <a:off x="1900455" y="1501919"/>
            <a:ext cx="874768" cy="87315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65"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11943" y="4939290"/>
            <a:ext cx="849308" cy="8070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94" name="Picture 50" descr="中国科学技术大学 的图像结果"/>
          <p:cNvPicPr>
            <a:picLocks noChangeAspect="1" noChangeArrowheads="1"/>
          </p:cNvPicPr>
          <p:nvPr/>
        </p:nvPicPr>
        <p:blipFill rotWithShape="1">
          <a:blip r:embed="rId5">
            <a:extLst>
              <a:ext uri="{28A0092B-C50C-407E-A947-70E740481C1C}">
                <a14:useLocalDpi xmlns:a14="http://schemas.microsoft.com/office/drawing/2010/main" val="0"/>
              </a:ext>
            </a:extLst>
          </a:blip>
          <a:srcRect l="18233" t="3158" r="19213"/>
          <a:stretch/>
        </p:blipFill>
        <p:spPr bwMode="auto">
          <a:xfrm>
            <a:off x="1926529" y="3189147"/>
            <a:ext cx="827748" cy="8543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37"/>
          <p:cNvGrpSpPr>
            <a:grpSpLocks/>
          </p:cNvGrpSpPr>
          <p:nvPr/>
        </p:nvGrpSpPr>
        <p:grpSpPr bwMode="auto">
          <a:xfrm>
            <a:off x="2960688" y="1512888"/>
            <a:ext cx="865187" cy="865187"/>
            <a:chOff x="912586" y="2178144"/>
            <a:chExt cx="1451429" cy="1451427"/>
          </a:xfrm>
        </p:grpSpPr>
        <p:sp>
          <p:nvSpPr>
            <p:cNvPr id="39" name="椭圆 38"/>
            <p:cNvSpPr/>
            <p:nvPr/>
          </p:nvSpPr>
          <p:spPr>
            <a:xfrm>
              <a:off x="1040418" y="2305976"/>
              <a:ext cx="1195764" cy="1195763"/>
            </a:xfrm>
            <a:prstGeom prst="ellipse">
              <a:avLst/>
            </a:prstGeom>
            <a:noFill/>
            <a:ln>
              <a:solidFill>
                <a:srgbClr val="01E2B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椭圆 39"/>
            <p:cNvSpPr/>
            <p:nvPr/>
          </p:nvSpPr>
          <p:spPr>
            <a:xfrm>
              <a:off x="1218850" y="2484408"/>
              <a:ext cx="838901" cy="838899"/>
            </a:xfrm>
            <a:prstGeom prst="ellipse">
              <a:avLst/>
            </a:prstGeom>
            <a:noFill/>
            <a:ln>
              <a:solidFill>
                <a:schemeClr val="bg1"/>
              </a:solidFill>
            </a:ln>
            <a:effectLst>
              <a:outerShdw blurRad="63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341" name="组合 40"/>
            <p:cNvGrpSpPr>
              <a:grpSpLocks/>
            </p:cNvGrpSpPr>
            <p:nvPr/>
          </p:nvGrpSpPr>
          <p:grpSpPr bwMode="auto">
            <a:xfrm>
              <a:off x="912586" y="2178144"/>
              <a:ext cx="1451429" cy="1451427"/>
              <a:chOff x="912586" y="2178144"/>
              <a:chExt cx="1451429" cy="1451427"/>
            </a:xfrm>
          </p:grpSpPr>
          <p:sp>
            <p:nvSpPr>
              <p:cNvPr id="42" name="任意多边形 35"/>
              <p:cNvSpPr/>
              <p:nvPr/>
            </p:nvSpPr>
            <p:spPr>
              <a:xfrm rot="2700000" flipH="1">
                <a:off x="1437230" y="2178144"/>
                <a:ext cx="402140" cy="402138"/>
              </a:xfrm>
              <a:custGeom>
                <a:avLst/>
                <a:gdLst>
                  <a:gd name="connsiteX0" fmla="*/ 778092 w 1198270"/>
                  <a:gd name="connsiteY0" fmla="*/ 420179 h 1198271"/>
                  <a:gd name="connsiteX1" fmla="*/ 123636 w 1198270"/>
                  <a:gd name="connsiteY1" fmla="*/ 30187 h 1198271"/>
                  <a:gd name="connsiteX2" fmla="*/ 0 w 1198270"/>
                  <a:gd name="connsiteY2" fmla="*/ 0 h 1198271"/>
                  <a:gd name="connsiteX3" fmla="*/ 0 w 1198270"/>
                  <a:gd name="connsiteY3" fmla="*/ 1198270 h 1198271"/>
                  <a:gd name="connsiteX4" fmla="*/ 1198270 w 1198270"/>
                  <a:gd name="connsiteY4" fmla="*/ 1198271 h 1198271"/>
                  <a:gd name="connsiteX5" fmla="*/ 1168084 w 1198270"/>
                  <a:gd name="connsiteY5" fmla="*/ 1074635 h 1198271"/>
                  <a:gd name="connsiteX6" fmla="*/ 778092 w 1198270"/>
                  <a:gd name="connsiteY6" fmla="*/ 420179 h 1198271"/>
                  <a:gd name="connsiteX0" fmla="*/ 0 w 1198270"/>
                  <a:gd name="connsiteY0" fmla="*/ 1198270 h 1289710"/>
                  <a:gd name="connsiteX1" fmla="*/ 1198270 w 1198270"/>
                  <a:gd name="connsiteY1" fmla="*/ 1198271 h 1289710"/>
                  <a:gd name="connsiteX2" fmla="*/ 1168084 w 1198270"/>
                  <a:gd name="connsiteY2" fmla="*/ 1074635 h 1289710"/>
                  <a:gd name="connsiteX3" fmla="*/ 778092 w 1198270"/>
                  <a:gd name="connsiteY3" fmla="*/ 420179 h 1289710"/>
                  <a:gd name="connsiteX4" fmla="*/ 123636 w 1198270"/>
                  <a:gd name="connsiteY4" fmla="*/ 30187 h 1289710"/>
                  <a:gd name="connsiteX5" fmla="*/ 0 w 1198270"/>
                  <a:gd name="connsiteY5" fmla="*/ 0 h 1289710"/>
                  <a:gd name="connsiteX6" fmla="*/ 91440 w 1198270"/>
                  <a:gd name="connsiteY6" fmla="*/ 1289710 h 1289710"/>
                  <a:gd name="connsiteX0" fmla="*/ 1198270 w 1198270"/>
                  <a:gd name="connsiteY0" fmla="*/ 1198271 h 1289710"/>
                  <a:gd name="connsiteX1" fmla="*/ 1168084 w 1198270"/>
                  <a:gd name="connsiteY1" fmla="*/ 1074635 h 1289710"/>
                  <a:gd name="connsiteX2" fmla="*/ 778092 w 1198270"/>
                  <a:gd name="connsiteY2" fmla="*/ 420179 h 1289710"/>
                  <a:gd name="connsiteX3" fmla="*/ 123636 w 1198270"/>
                  <a:gd name="connsiteY3" fmla="*/ 30187 h 1289710"/>
                  <a:gd name="connsiteX4" fmla="*/ 0 w 1198270"/>
                  <a:gd name="connsiteY4" fmla="*/ 0 h 1289710"/>
                  <a:gd name="connsiteX5" fmla="*/ 91440 w 1198270"/>
                  <a:gd name="connsiteY5" fmla="*/ 1289710 h 1289710"/>
                  <a:gd name="connsiteX0" fmla="*/ 1198270 w 1198270"/>
                  <a:gd name="connsiteY0" fmla="*/ 1198271 h 1198271"/>
                  <a:gd name="connsiteX1" fmla="*/ 1168084 w 1198270"/>
                  <a:gd name="connsiteY1" fmla="*/ 1074635 h 1198271"/>
                  <a:gd name="connsiteX2" fmla="*/ 778092 w 1198270"/>
                  <a:gd name="connsiteY2" fmla="*/ 420179 h 1198271"/>
                  <a:gd name="connsiteX3" fmla="*/ 123636 w 1198270"/>
                  <a:gd name="connsiteY3" fmla="*/ 30187 h 1198271"/>
                  <a:gd name="connsiteX4" fmla="*/ 0 w 1198270"/>
                  <a:gd name="connsiteY4" fmla="*/ 0 h 1198271"/>
                  <a:gd name="connsiteX0" fmla="*/ 1168084 w 1168084"/>
                  <a:gd name="connsiteY0" fmla="*/ 1074635 h 1074635"/>
                  <a:gd name="connsiteX1" fmla="*/ 778092 w 1168084"/>
                  <a:gd name="connsiteY1" fmla="*/ 420179 h 1074635"/>
                  <a:gd name="connsiteX2" fmla="*/ 123636 w 1168084"/>
                  <a:gd name="connsiteY2" fmla="*/ 30187 h 1074635"/>
                  <a:gd name="connsiteX3" fmla="*/ 0 w 1168084"/>
                  <a:gd name="connsiteY3" fmla="*/ 0 h 1074635"/>
                  <a:gd name="connsiteX0" fmla="*/ 1044448 w 1044448"/>
                  <a:gd name="connsiteY0" fmla="*/ 1044448 h 1044448"/>
                  <a:gd name="connsiteX1" fmla="*/ 654456 w 1044448"/>
                  <a:gd name="connsiteY1" fmla="*/ 389992 h 1044448"/>
                  <a:gd name="connsiteX2" fmla="*/ 0 w 1044448"/>
                  <a:gd name="connsiteY2" fmla="*/ 0 h 1044448"/>
                </a:gdLst>
                <a:ahLst/>
                <a:cxnLst>
                  <a:cxn ang="0">
                    <a:pos x="connsiteX0" y="connsiteY0"/>
                  </a:cxn>
                  <a:cxn ang="0">
                    <a:pos x="connsiteX1" y="connsiteY1"/>
                  </a:cxn>
                  <a:cxn ang="0">
                    <a:pos x="connsiteX2" y="connsiteY2"/>
                  </a:cxn>
                </a:cxnLst>
                <a:rect l="l" t="t" r="r" b="b"/>
                <a:pathLst>
                  <a:path w="1044448" h="1044448">
                    <a:moveTo>
                      <a:pt x="1044448" y="1044448"/>
                    </a:moveTo>
                    <a:cubicBezTo>
                      <a:pt x="973540" y="804879"/>
                      <a:pt x="843542" y="579079"/>
                      <a:pt x="654456" y="389992"/>
                    </a:cubicBezTo>
                    <a:cubicBezTo>
                      <a:pt x="465369" y="200905"/>
                      <a:pt x="239568" y="70908"/>
                      <a:pt x="0" y="0"/>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任意多边形 34"/>
              <p:cNvSpPr/>
              <p:nvPr/>
            </p:nvSpPr>
            <p:spPr>
              <a:xfrm rot="2700000" flipH="1">
                <a:off x="912586" y="2702788"/>
                <a:ext cx="402138" cy="402140"/>
              </a:xfrm>
              <a:custGeom>
                <a:avLst/>
                <a:gdLst>
                  <a:gd name="connsiteX0" fmla="*/ 1198270 w 1198270"/>
                  <a:gd name="connsiteY0" fmla="*/ 0 h 1198270"/>
                  <a:gd name="connsiteX1" fmla="*/ 0 w 1198270"/>
                  <a:gd name="connsiteY1" fmla="*/ 1 h 1198270"/>
                  <a:gd name="connsiteX2" fmla="*/ 0 w 1198270"/>
                  <a:gd name="connsiteY2" fmla="*/ 1198270 h 1198270"/>
                  <a:gd name="connsiteX3" fmla="*/ 123636 w 1198270"/>
                  <a:gd name="connsiteY3" fmla="*/ 1168084 h 1198270"/>
                  <a:gd name="connsiteX4" fmla="*/ 778092 w 1198270"/>
                  <a:gd name="connsiteY4" fmla="*/ 778092 h 1198270"/>
                  <a:gd name="connsiteX5" fmla="*/ 1168084 w 1198270"/>
                  <a:gd name="connsiteY5" fmla="*/ 123636 h 1198270"/>
                  <a:gd name="connsiteX6" fmla="*/ 1198270 w 1198270"/>
                  <a:gd name="connsiteY6" fmla="*/ 0 h 1198270"/>
                  <a:gd name="connsiteX0" fmla="*/ 1198270 w 1198270"/>
                  <a:gd name="connsiteY0" fmla="*/ 0 h 1198270"/>
                  <a:gd name="connsiteX1" fmla="*/ 0 w 1198270"/>
                  <a:gd name="connsiteY1" fmla="*/ 1198270 h 1198270"/>
                  <a:gd name="connsiteX2" fmla="*/ 123636 w 1198270"/>
                  <a:gd name="connsiteY2" fmla="*/ 1168084 h 1198270"/>
                  <a:gd name="connsiteX3" fmla="*/ 778092 w 1198270"/>
                  <a:gd name="connsiteY3" fmla="*/ 778092 h 1198270"/>
                  <a:gd name="connsiteX4" fmla="*/ 1168084 w 1198270"/>
                  <a:gd name="connsiteY4" fmla="*/ 123636 h 1198270"/>
                  <a:gd name="connsiteX5" fmla="*/ 1198270 w 1198270"/>
                  <a:gd name="connsiteY5" fmla="*/ 0 h 1198270"/>
                  <a:gd name="connsiteX0" fmla="*/ 1074634 w 1074634"/>
                  <a:gd name="connsiteY0" fmla="*/ 0 h 1168084"/>
                  <a:gd name="connsiteX1" fmla="*/ 0 w 1074634"/>
                  <a:gd name="connsiteY1" fmla="*/ 1168084 h 1168084"/>
                  <a:gd name="connsiteX2" fmla="*/ 654456 w 1074634"/>
                  <a:gd name="connsiteY2" fmla="*/ 778092 h 1168084"/>
                  <a:gd name="connsiteX3" fmla="*/ 1044448 w 1074634"/>
                  <a:gd name="connsiteY3" fmla="*/ 123636 h 1168084"/>
                  <a:gd name="connsiteX4" fmla="*/ 1074634 w 1074634"/>
                  <a:gd name="connsiteY4" fmla="*/ 0 h 1168084"/>
                  <a:gd name="connsiteX0" fmla="*/ 1074634 w 1166074"/>
                  <a:gd name="connsiteY0" fmla="*/ 0 h 1168084"/>
                  <a:gd name="connsiteX1" fmla="*/ 0 w 1166074"/>
                  <a:gd name="connsiteY1" fmla="*/ 1168084 h 1168084"/>
                  <a:gd name="connsiteX2" fmla="*/ 654456 w 1166074"/>
                  <a:gd name="connsiteY2" fmla="*/ 778092 h 1168084"/>
                  <a:gd name="connsiteX3" fmla="*/ 1044448 w 1166074"/>
                  <a:gd name="connsiteY3" fmla="*/ 123636 h 1168084"/>
                  <a:gd name="connsiteX4" fmla="*/ 1166074 w 1166074"/>
                  <a:gd name="connsiteY4" fmla="*/ 91440 h 1168084"/>
                  <a:gd name="connsiteX0" fmla="*/ 0 w 1166074"/>
                  <a:gd name="connsiteY0" fmla="*/ 1077480 h 1077480"/>
                  <a:gd name="connsiteX1" fmla="*/ 654456 w 1166074"/>
                  <a:gd name="connsiteY1" fmla="*/ 687488 h 1077480"/>
                  <a:gd name="connsiteX2" fmla="*/ 1044448 w 1166074"/>
                  <a:gd name="connsiteY2" fmla="*/ 33032 h 1077480"/>
                  <a:gd name="connsiteX3" fmla="*/ 1166074 w 1166074"/>
                  <a:gd name="connsiteY3" fmla="*/ 836 h 1077480"/>
                  <a:gd name="connsiteX0" fmla="*/ 0 w 1044448"/>
                  <a:gd name="connsiteY0" fmla="*/ 1044448 h 1044448"/>
                  <a:gd name="connsiteX1" fmla="*/ 654456 w 1044448"/>
                  <a:gd name="connsiteY1" fmla="*/ 654456 h 1044448"/>
                  <a:gd name="connsiteX2" fmla="*/ 1044448 w 1044448"/>
                  <a:gd name="connsiteY2" fmla="*/ 0 h 1044448"/>
                </a:gdLst>
                <a:ahLst/>
                <a:cxnLst>
                  <a:cxn ang="0">
                    <a:pos x="connsiteX0" y="connsiteY0"/>
                  </a:cxn>
                  <a:cxn ang="0">
                    <a:pos x="connsiteX1" y="connsiteY1"/>
                  </a:cxn>
                  <a:cxn ang="0">
                    <a:pos x="connsiteX2" y="connsiteY2"/>
                  </a:cxn>
                </a:cxnLst>
                <a:rect l="l" t="t" r="r" b="b"/>
                <a:pathLst>
                  <a:path w="1044448" h="1044448">
                    <a:moveTo>
                      <a:pt x="0" y="1044448"/>
                    </a:moveTo>
                    <a:cubicBezTo>
                      <a:pt x="239568" y="973540"/>
                      <a:pt x="465369" y="843543"/>
                      <a:pt x="654456" y="654456"/>
                    </a:cubicBezTo>
                    <a:cubicBezTo>
                      <a:pt x="843543" y="465368"/>
                      <a:pt x="973540" y="239568"/>
                      <a:pt x="1044448" y="0"/>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4" name="任意多边形 33"/>
              <p:cNvSpPr/>
              <p:nvPr/>
            </p:nvSpPr>
            <p:spPr>
              <a:xfrm rot="2700000" flipH="1">
                <a:off x="1961877" y="2702788"/>
                <a:ext cx="402138" cy="402140"/>
              </a:xfrm>
              <a:custGeom>
                <a:avLst/>
                <a:gdLst>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5" fmla="*/ 1198269 w 1198269"/>
                  <a:gd name="connsiteY5" fmla="*/ 1198269 h 1198270"/>
                  <a:gd name="connsiteX6" fmla="*/ 1198269 w 1198269"/>
                  <a:gd name="connsiteY6" fmla="*/ 0 h 1198270"/>
                  <a:gd name="connsiteX0" fmla="*/ 1198269 w 1289709"/>
                  <a:gd name="connsiteY0" fmla="*/ 1198269 h 1289709"/>
                  <a:gd name="connsiteX1" fmla="*/ 1198269 w 1289709"/>
                  <a:gd name="connsiteY1" fmla="*/ 0 h 1289709"/>
                  <a:gd name="connsiteX2" fmla="*/ 1074634 w 1289709"/>
                  <a:gd name="connsiteY2" fmla="*/ 30186 h 1289709"/>
                  <a:gd name="connsiteX3" fmla="*/ 420178 w 1289709"/>
                  <a:gd name="connsiteY3" fmla="*/ 420178 h 1289709"/>
                  <a:gd name="connsiteX4" fmla="*/ 30186 w 1289709"/>
                  <a:gd name="connsiteY4" fmla="*/ 1074634 h 1289709"/>
                  <a:gd name="connsiteX5" fmla="*/ 0 w 1289709"/>
                  <a:gd name="connsiteY5" fmla="*/ 1198270 h 1289709"/>
                  <a:gd name="connsiteX6" fmla="*/ 1289709 w 1289709"/>
                  <a:gd name="connsiteY6" fmla="*/ 1289709 h 1289709"/>
                  <a:gd name="connsiteX0" fmla="*/ 1198269 w 1198269"/>
                  <a:gd name="connsiteY0" fmla="*/ 1198269 h 1198270"/>
                  <a:gd name="connsiteX1" fmla="*/ 1198269 w 1198269"/>
                  <a:gd name="connsiteY1" fmla="*/ 0 h 1198270"/>
                  <a:gd name="connsiteX2" fmla="*/ 1074634 w 1198269"/>
                  <a:gd name="connsiteY2" fmla="*/ 30186 h 1198270"/>
                  <a:gd name="connsiteX3" fmla="*/ 420178 w 1198269"/>
                  <a:gd name="connsiteY3" fmla="*/ 420178 h 1198270"/>
                  <a:gd name="connsiteX4" fmla="*/ 30186 w 1198269"/>
                  <a:gd name="connsiteY4" fmla="*/ 1074634 h 1198270"/>
                  <a:gd name="connsiteX5" fmla="*/ 0 w 1198269"/>
                  <a:gd name="connsiteY5" fmla="*/ 1198270 h 1198270"/>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0" fmla="*/ 1074634 w 1074634"/>
                  <a:gd name="connsiteY0" fmla="*/ 0 h 1168084"/>
                  <a:gd name="connsiteX1" fmla="*/ 420178 w 1074634"/>
                  <a:gd name="connsiteY1" fmla="*/ 389992 h 1168084"/>
                  <a:gd name="connsiteX2" fmla="*/ 30186 w 1074634"/>
                  <a:gd name="connsiteY2" fmla="*/ 1044448 h 1168084"/>
                  <a:gd name="connsiteX3" fmla="*/ 0 w 1074634"/>
                  <a:gd name="connsiteY3" fmla="*/ 1168084 h 1168084"/>
                  <a:gd name="connsiteX0" fmla="*/ 1044448 w 1044448"/>
                  <a:gd name="connsiteY0" fmla="*/ 0 h 1044448"/>
                  <a:gd name="connsiteX1" fmla="*/ 389992 w 1044448"/>
                  <a:gd name="connsiteY1" fmla="*/ 389992 h 1044448"/>
                  <a:gd name="connsiteX2" fmla="*/ 0 w 1044448"/>
                  <a:gd name="connsiteY2" fmla="*/ 1044448 h 1044448"/>
                </a:gdLst>
                <a:ahLst/>
                <a:cxnLst>
                  <a:cxn ang="0">
                    <a:pos x="connsiteX0" y="connsiteY0"/>
                  </a:cxn>
                  <a:cxn ang="0">
                    <a:pos x="connsiteX1" y="connsiteY1"/>
                  </a:cxn>
                  <a:cxn ang="0">
                    <a:pos x="connsiteX2" y="connsiteY2"/>
                  </a:cxn>
                </a:cxnLst>
                <a:rect l="l" t="t" r="r" b="b"/>
                <a:pathLst>
                  <a:path w="1044448" h="1044448">
                    <a:moveTo>
                      <a:pt x="1044448" y="0"/>
                    </a:moveTo>
                    <a:cubicBezTo>
                      <a:pt x="804880" y="70908"/>
                      <a:pt x="579079" y="200905"/>
                      <a:pt x="389992" y="389992"/>
                    </a:cubicBezTo>
                    <a:cubicBezTo>
                      <a:pt x="200905" y="579079"/>
                      <a:pt x="70908" y="804879"/>
                      <a:pt x="0" y="1044448"/>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5" name="任意多边形 31"/>
              <p:cNvSpPr/>
              <p:nvPr/>
            </p:nvSpPr>
            <p:spPr>
              <a:xfrm rot="2700000" flipH="1">
                <a:off x="1437230" y="3227433"/>
                <a:ext cx="402140" cy="402138"/>
              </a:xfrm>
              <a:custGeom>
                <a:avLst/>
                <a:gdLst>
                  <a:gd name="connsiteX0" fmla="*/ 1198269 w 1198269"/>
                  <a:gd name="connsiteY0" fmla="*/ 0 h 1198269"/>
                  <a:gd name="connsiteX1" fmla="*/ 0 w 1198269"/>
                  <a:gd name="connsiteY1" fmla="*/ 0 h 1198269"/>
                  <a:gd name="connsiteX2" fmla="*/ 30186 w 1198269"/>
                  <a:gd name="connsiteY2" fmla="*/ 123635 h 1198269"/>
                  <a:gd name="connsiteX3" fmla="*/ 420178 w 1198269"/>
                  <a:gd name="connsiteY3" fmla="*/ 778091 h 1198269"/>
                  <a:gd name="connsiteX4" fmla="*/ 1074634 w 1198269"/>
                  <a:gd name="connsiteY4" fmla="*/ 1168083 h 1198269"/>
                  <a:gd name="connsiteX5" fmla="*/ 1198269 w 1198269"/>
                  <a:gd name="connsiteY5" fmla="*/ 1198269 h 1198269"/>
                  <a:gd name="connsiteX6" fmla="*/ 1198269 w 1198269"/>
                  <a:gd name="connsiteY6" fmla="*/ 0 h 1198269"/>
                  <a:gd name="connsiteX0" fmla="*/ 1198269 w 1289709"/>
                  <a:gd name="connsiteY0" fmla="*/ 0 h 1198269"/>
                  <a:gd name="connsiteX1" fmla="*/ 0 w 1289709"/>
                  <a:gd name="connsiteY1" fmla="*/ 0 h 1198269"/>
                  <a:gd name="connsiteX2" fmla="*/ 30186 w 1289709"/>
                  <a:gd name="connsiteY2" fmla="*/ 123635 h 1198269"/>
                  <a:gd name="connsiteX3" fmla="*/ 420178 w 1289709"/>
                  <a:gd name="connsiteY3" fmla="*/ 778091 h 1198269"/>
                  <a:gd name="connsiteX4" fmla="*/ 1074634 w 1289709"/>
                  <a:gd name="connsiteY4" fmla="*/ 1168083 h 1198269"/>
                  <a:gd name="connsiteX5" fmla="*/ 1198269 w 1289709"/>
                  <a:gd name="connsiteY5" fmla="*/ 1198269 h 1198269"/>
                  <a:gd name="connsiteX6" fmla="*/ 1289709 w 1289709"/>
                  <a:gd name="connsiteY6" fmla="*/ 91440 h 1198269"/>
                  <a:gd name="connsiteX0" fmla="*/ 0 w 1289709"/>
                  <a:gd name="connsiteY0" fmla="*/ 0 h 1198269"/>
                  <a:gd name="connsiteX1" fmla="*/ 30186 w 1289709"/>
                  <a:gd name="connsiteY1" fmla="*/ 123635 h 1198269"/>
                  <a:gd name="connsiteX2" fmla="*/ 420178 w 1289709"/>
                  <a:gd name="connsiteY2" fmla="*/ 778091 h 1198269"/>
                  <a:gd name="connsiteX3" fmla="*/ 1074634 w 1289709"/>
                  <a:gd name="connsiteY3" fmla="*/ 1168083 h 1198269"/>
                  <a:gd name="connsiteX4" fmla="*/ 1198269 w 1289709"/>
                  <a:gd name="connsiteY4" fmla="*/ 1198269 h 1198269"/>
                  <a:gd name="connsiteX5" fmla="*/ 1289709 w 1289709"/>
                  <a:gd name="connsiteY5" fmla="*/ 91440 h 1198269"/>
                  <a:gd name="connsiteX0" fmla="*/ 0 w 1198269"/>
                  <a:gd name="connsiteY0" fmla="*/ 0 h 1198269"/>
                  <a:gd name="connsiteX1" fmla="*/ 30186 w 1198269"/>
                  <a:gd name="connsiteY1" fmla="*/ 123635 h 1198269"/>
                  <a:gd name="connsiteX2" fmla="*/ 420178 w 1198269"/>
                  <a:gd name="connsiteY2" fmla="*/ 778091 h 1198269"/>
                  <a:gd name="connsiteX3" fmla="*/ 1074634 w 1198269"/>
                  <a:gd name="connsiteY3" fmla="*/ 1168083 h 1198269"/>
                  <a:gd name="connsiteX4" fmla="*/ 1198269 w 1198269"/>
                  <a:gd name="connsiteY4" fmla="*/ 1198269 h 1198269"/>
                  <a:gd name="connsiteX0" fmla="*/ 0 w 1074634"/>
                  <a:gd name="connsiteY0" fmla="*/ 0 h 1168083"/>
                  <a:gd name="connsiteX1" fmla="*/ 30186 w 1074634"/>
                  <a:gd name="connsiteY1" fmla="*/ 123635 h 1168083"/>
                  <a:gd name="connsiteX2" fmla="*/ 420178 w 1074634"/>
                  <a:gd name="connsiteY2" fmla="*/ 778091 h 1168083"/>
                  <a:gd name="connsiteX3" fmla="*/ 1074634 w 1074634"/>
                  <a:gd name="connsiteY3" fmla="*/ 1168083 h 1168083"/>
                  <a:gd name="connsiteX0" fmla="*/ 0 w 1044448"/>
                  <a:gd name="connsiteY0" fmla="*/ 0 h 1044448"/>
                  <a:gd name="connsiteX1" fmla="*/ 389992 w 1044448"/>
                  <a:gd name="connsiteY1" fmla="*/ 654456 h 1044448"/>
                  <a:gd name="connsiteX2" fmla="*/ 1044448 w 1044448"/>
                  <a:gd name="connsiteY2" fmla="*/ 1044448 h 1044448"/>
                </a:gdLst>
                <a:ahLst/>
                <a:cxnLst>
                  <a:cxn ang="0">
                    <a:pos x="connsiteX0" y="connsiteY0"/>
                  </a:cxn>
                  <a:cxn ang="0">
                    <a:pos x="connsiteX1" y="connsiteY1"/>
                  </a:cxn>
                  <a:cxn ang="0">
                    <a:pos x="connsiteX2" y="connsiteY2"/>
                  </a:cxn>
                </a:cxnLst>
                <a:rect l="l" t="t" r="r" b="b"/>
                <a:pathLst>
                  <a:path w="1044448" h="1044448">
                    <a:moveTo>
                      <a:pt x="0" y="0"/>
                    </a:moveTo>
                    <a:cubicBezTo>
                      <a:pt x="70908" y="239568"/>
                      <a:pt x="200905" y="465369"/>
                      <a:pt x="389992" y="654456"/>
                    </a:cubicBezTo>
                    <a:cubicBezTo>
                      <a:pt x="579079" y="843542"/>
                      <a:pt x="804879" y="973540"/>
                      <a:pt x="1044448" y="1044448"/>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grpSp>
        <p:nvGrpSpPr>
          <p:cNvPr id="12291" name="组合 45"/>
          <p:cNvGrpSpPr>
            <a:grpSpLocks/>
          </p:cNvGrpSpPr>
          <p:nvPr/>
        </p:nvGrpSpPr>
        <p:grpSpPr bwMode="auto">
          <a:xfrm>
            <a:off x="2960688" y="3046413"/>
            <a:ext cx="865187" cy="865187"/>
            <a:chOff x="912586" y="2178144"/>
            <a:chExt cx="1451429" cy="1451427"/>
          </a:xfrm>
        </p:grpSpPr>
        <p:sp>
          <p:nvSpPr>
            <p:cNvPr id="47" name="椭圆 46"/>
            <p:cNvSpPr/>
            <p:nvPr/>
          </p:nvSpPr>
          <p:spPr>
            <a:xfrm>
              <a:off x="1040418" y="2305976"/>
              <a:ext cx="1195764" cy="1195763"/>
            </a:xfrm>
            <a:prstGeom prst="ellipse">
              <a:avLst/>
            </a:prstGeom>
            <a:noFill/>
            <a:ln>
              <a:solidFill>
                <a:srgbClr val="01E2B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椭圆 47"/>
            <p:cNvSpPr/>
            <p:nvPr/>
          </p:nvSpPr>
          <p:spPr>
            <a:xfrm>
              <a:off x="1218850" y="2484408"/>
              <a:ext cx="838901" cy="838899"/>
            </a:xfrm>
            <a:prstGeom prst="ellipse">
              <a:avLst/>
            </a:prstGeom>
            <a:noFill/>
            <a:ln>
              <a:solidFill>
                <a:schemeClr val="bg1"/>
              </a:solidFill>
            </a:ln>
            <a:effectLst>
              <a:outerShdw blurRad="63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334" name="组合 48"/>
            <p:cNvGrpSpPr>
              <a:grpSpLocks/>
            </p:cNvGrpSpPr>
            <p:nvPr/>
          </p:nvGrpSpPr>
          <p:grpSpPr bwMode="auto">
            <a:xfrm>
              <a:off x="912586" y="2178144"/>
              <a:ext cx="1451429" cy="1451427"/>
              <a:chOff x="912586" y="2178144"/>
              <a:chExt cx="1451429" cy="1451427"/>
            </a:xfrm>
          </p:grpSpPr>
          <p:sp>
            <p:nvSpPr>
              <p:cNvPr id="50" name="任意多边形 35"/>
              <p:cNvSpPr/>
              <p:nvPr/>
            </p:nvSpPr>
            <p:spPr>
              <a:xfrm rot="2700000" flipH="1">
                <a:off x="1437230" y="2178144"/>
                <a:ext cx="402140" cy="402138"/>
              </a:xfrm>
              <a:custGeom>
                <a:avLst/>
                <a:gdLst>
                  <a:gd name="connsiteX0" fmla="*/ 778092 w 1198270"/>
                  <a:gd name="connsiteY0" fmla="*/ 420179 h 1198271"/>
                  <a:gd name="connsiteX1" fmla="*/ 123636 w 1198270"/>
                  <a:gd name="connsiteY1" fmla="*/ 30187 h 1198271"/>
                  <a:gd name="connsiteX2" fmla="*/ 0 w 1198270"/>
                  <a:gd name="connsiteY2" fmla="*/ 0 h 1198271"/>
                  <a:gd name="connsiteX3" fmla="*/ 0 w 1198270"/>
                  <a:gd name="connsiteY3" fmla="*/ 1198270 h 1198271"/>
                  <a:gd name="connsiteX4" fmla="*/ 1198270 w 1198270"/>
                  <a:gd name="connsiteY4" fmla="*/ 1198271 h 1198271"/>
                  <a:gd name="connsiteX5" fmla="*/ 1168084 w 1198270"/>
                  <a:gd name="connsiteY5" fmla="*/ 1074635 h 1198271"/>
                  <a:gd name="connsiteX6" fmla="*/ 778092 w 1198270"/>
                  <a:gd name="connsiteY6" fmla="*/ 420179 h 1198271"/>
                  <a:gd name="connsiteX0" fmla="*/ 0 w 1198270"/>
                  <a:gd name="connsiteY0" fmla="*/ 1198270 h 1289710"/>
                  <a:gd name="connsiteX1" fmla="*/ 1198270 w 1198270"/>
                  <a:gd name="connsiteY1" fmla="*/ 1198271 h 1289710"/>
                  <a:gd name="connsiteX2" fmla="*/ 1168084 w 1198270"/>
                  <a:gd name="connsiteY2" fmla="*/ 1074635 h 1289710"/>
                  <a:gd name="connsiteX3" fmla="*/ 778092 w 1198270"/>
                  <a:gd name="connsiteY3" fmla="*/ 420179 h 1289710"/>
                  <a:gd name="connsiteX4" fmla="*/ 123636 w 1198270"/>
                  <a:gd name="connsiteY4" fmla="*/ 30187 h 1289710"/>
                  <a:gd name="connsiteX5" fmla="*/ 0 w 1198270"/>
                  <a:gd name="connsiteY5" fmla="*/ 0 h 1289710"/>
                  <a:gd name="connsiteX6" fmla="*/ 91440 w 1198270"/>
                  <a:gd name="connsiteY6" fmla="*/ 1289710 h 1289710"/>
                  <a:gd name="connsiteX0" fmla="*/ 1198270 w 1198270"/>
                  <a:gd name="connsiteY0" fmla="*/ 1198271 h 1289710"/>
                  <a:gd name="connsiteX1" fmla="*/ 1168084 w 1198270"/>
                  <a:gd name="connsiteY1" fmla="*/ 1074635 h 1289710"/>
                  <a:gd name="connsiteX2" fmla="*/ 778092 w 1198270"/>
                  <a:gd name="connsiteY2" fmla="*/ 420179 h 1289710"/>
                  <a:gd name="connsiteX3" fmla="*/ 123636 w 1198270"/>
                  <a:gd name="connsiteY3" fmla="*/ 30187 h 1289710"/>
                  <a:gd name="connsiteX4" fmla="*/ 0 w 1198270"/>
                  <a:gd name="connsiteY4" fmla="*/ 0 h 1289710"/>
                  <a:gd name="connsiteX5" fmla="*/ 91440 w 1198270"/>
                  <a:gd name="connsiteY5" fmla="*/ 1289710 h 1289710"/>
                  <a:gd name="connsiteX0" fmla="*/ 1198270 w 1198270"/>
                  <a:gd name="connsiteY0" fmla="*/ 1198271 h 1198271"/>
                  <a:gd name="connsiteX1" fmla="*/ 1168084 w 1198270"/>
                  <a:gd name="connsiteY1" fmla="*/ 1074635 h 1198271"/>
                  <a:gd name="connsiteX2" fmla="*/ 778092 w 1198270"/>
                  <a:gd name="connsiteY2" fmla="*/ 420179 h 1198271"/>
                  <a:gd name="connsiteX3" fmla="*/ 123636 w 1198270"/>
                  <a:gd name="connsiteY3" fmla="*/ 30187 h 1198271"/>
                  <a:gd name="connsiteX4" fmla="*/ 0 w 1198270"/>
                  <a:gd name="connsiteY4" fmla="*/ 0 h 1198271"/>
                  <a:gd name="connsiteX0" fmla="*/ 1168084 w 1168084"/>
                  <a:gd name="connsiteY0" fmla="*/ 1074635 h 1074635"/>
                  <a:gd name="connsiteX1" fmla="*/ 778092 w 1168084"/>
                  <a:gd name="connsiteY1" fmla="*/ 420179 h 1074635"/>
                  <a:gd name="connsiteX2" fmla="*/ 123636 w 1168084"/>
                  <a:gd name="connsiteY2" fmla="*/ 30187 h 1074635"/>
                  <a:gd name="connsiteX3" fmla="*/ 0 w 1168084"/>
                  <a:gd name="connsiteY3" fmla="*/ 0 h 1074635"/>
                  <a:gd name="connsiteX0" fmla="*/ 1044448 w 1044448"/>
                  <a:gd name="connsiteY0" fmla="*/ 1044448 h 1044448"/>
                  <a:gd name="connsiteX1" fmla="*/ 654456 w 1044448"/>
                  <a:gd name="connsiteY1" fmla="*/ 389992 h 1044448"/>
                  <a:gd name="connsiteX2" fmla="*/ 0 w 1044448"/>
                  <a:gd name="connsiteY2" fmla="*/ 0 h 1044448"/>
                </a:gdLst>
                <a:ahLst/>
                <a:cxnLst>
                  <a:cxn ang="0">
                    <a:pos x="connsiteX0" y="connsiteY0"/>
                  </a:cxn>
                  <a:cxn ang="0">
                    <a:pos x="connsiteX1" y="connsiteY1"/>
                  </a:cxn>
                  <a:cxn ang="0">
                    <a:pos x="connsiteX2" y="connsiteY2"/>
                  </a:cxn>
                </a:cxnLst>
                <a:rect l="l" t="t" r="r" b="b"/>
                <a:pathLst>
                  <a:path w="1044448" h="1044448">
                    <a:moveTo>
                      <a:pt x="1044448" y="1044448"/>
                    </a:moveTo>
                    <a:cubicBezTo>
                      <a:pt x="973540" y="804879"/>
                      <a:pt x="843542" y="579079"/>
                      <a:pt x="654456" y="389992"/>
                    </a:cubicBezTo>
                    <a:cubicBezTo>
                      <a:pt x="465369" y="200905"/>
                      <a:pt x="239568" y="70908"/>
                      <a:pt x="0" y="0"/>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1" name="任意多边形 34"/>
              <p:cNvSpPr/>
              <p:nvPr/>
            </p:nvSpPr>
            <p:spPr>
              <a:xfrm rot="2700000" flipH="1">
                <a:off x="912586" y="2702788"/>
                <a:ext cx="402138" cy="402140"/>
              </a:xfrm>
              <a:custGeom>
                <a:avLst/>
                <a:gdLst>
                  <a:gd name="connsiteX0" fmla="*/ 1198270 w 1198270"/>
                  <a:gd name="connsiteY0" fmla="*/ 0 h 1198270"/>
                  <a:gd name="connsiteX1" fmla="*/ 0 w 1198270"/>
                  <a:gd name="connsiteY1" fmla="*/ 1 h 1198270"/>
                  <a:gd name="connsiteX2" fmla="*/ 0 w 1198270"/>
                  <a:gd name="connsiteY2" fmla="*/ 1198270 h 1198270"/>
                  <a:gd name="connsiteX3" fmla="*/ 123636 w 1198270"/>
                  <a:gd name="connsiteY3" fmla="*/ 1168084 h 1198270"/>
                  <a:gd name="connsiteX4" fmla="*/ 778092 w 1198270"/>
                  <a:gd name="connsiteY4" fmla="*/ 778092 h 1198270"/>
                  <a:gd name="connsiteX5" fmla="*/ 1168084 w 1198270"/>
                  <a:gd name="connsiteY5" fmla="*/ 123636 h 1198270"/>
                  <a:gd name="connsiteX6" fmla="*/ 1198270 w 1198270"/>
                  <a:gd name="connsiteY6" fmla="*/ 0 h 1198270"/>
                  <a:gd name="connsiteX0" fmla="*/ 1198270 w 1198270"/>
                  <a:gd name="connsiteY0" fmla="*/ 0 h 1198270"/>
                  <a:gd name="connsiteX1" fmla="*/ 0 w 1198270"/>
                  <a:gd name="connsiteY1" fmla="*/ 1198270 h 1198270"/>
                  <a:gd name="connsiteX2" fmla="*/ 123636 w 1198270"/>
                  <a:gd name="connsiteY2" fmla="*/ 1168084 h 1198270"/>
                  <a:gd name="connsiteX3" fmla="*/ 778092 w 1198270"/>
                  <a:gd name="connsiteY3" fmla="*/ 778092 h 1198270"/>
                  <a:gd name="connsiteX4" fmla="*/ 1168084 w 1198270"/>
                  <a:gd name="connsiteY4" fmla="*/ 123636 h 1198270"/>
                  <a:gd name="connsiteX5" fmla="*/ 1198270 w 1198270"/>
                  <a:gd name="connsiteY5" fmla="*/ 0 h 1198270"/>
                  <a:gd name="connsiteX0" fmla="*/ 1074634 w 1074634"/>
                  <a:gd name="connsiteY0" fmla="*/ 0 h 1168084"/>
                  <a:gd name="connsiteX1" fmla="*/ 0 w 1074634"/>
                  <a:gd name="connsiteY1" fmla="*/ 1168084 h 1168084"/>
                  <a:gd name="connsiteX2" fmla="*/ 654456 w 1074634"/>
                  <a:gd name="connsiteY2" fmla="*/ 778092 h 1168084"/>
                  <a:gd name="connsiteX3" fmla="*/ 1044448 w 1074634"/>
                  <a:gd name="connsiteY3" fmla="*/ 123636 h 1168084"/>
                  <a:gd name="connsiteX4" fmla="*/ 1074634 w 1074634"/>
                  <a:gd name="connsiteY4" fmla="*/ 0 h 1168084"/>
                  <a:gd name="connsiteX0" fmla="*/ 1074634 w 1166074"/>
                  <a:gd name="connsiteY0" fmla="*/ 0 h 1168084"/>
                  <a:gd name="connsiteX1" fmla="*/ 0 w 1166074"/>
                  <a:gd name="connsiteY1" fmla="*/ 1168084 h 1168084"/>
                  <a:gd name="connsiteX2" fmla="*/ 654456 w 1166074"/>
                  <a:gd name="connsiteY2" fmla="*/ 778092 h 1168084"/>
                  <a:gd name="connsiteX3" fmla="*/ 1044448 w 1166074"/>
                  <a:gd name="connsiteY3" fmla="*/ 123636 h 1168084"/>
                  <a:gd name="connsiteX4" fmla="*/ 1166074 w 1166074"/>
                  <a:gd name="connsiteY4" fmla="*/ 91440 h 1168084"/>
                  <a:gd name="connsiteX0" fmla="*/ 0 w 1166074"/>
                  <a:gd name="connsiteY0" fmla="*/ 1077480 h 1077480"/>
                  <a:gd name="connsiteX1" fmla="*/ 654456 w 1166074"/>
                  <a:gd name="connsiteY1" fmla="*/ 687488 h 1077480"/>
                  <a:gd name="connsiteX2" fmla="*/ 1044448 w 1166074"/>
                  <a:gd name="connsiteY2" fmla="*/ 33032 h 1077480"/>
                  <a:gd name="connsiteX3" fmla="*/ 1166074 w 1166074"/>
                  <a:gd name="connsiteY3" fmla="*/ 836 h 1077480"/>
                  <a:gd name="connsiteX0" fmla="*/ 0 w 1044448"/>
                  <a:gd name="connsiteY0" fmla="*/ 1044448 h 1044448"/>
                  <a:gd name="connsiteX1" fmla="*/ 654456 w 1044448"/>
                  <a:gd name="connsiteY1" fmla="*/ 654456 h 1044448"/>
                  <a:gd name="connsiteX2" fmla="*/ 1044448 w 1044448"/>
                  <a:gd name="connsiteY2" fmla="*/ 0 h 1044448"/>
                </a:gdLst>
                <a:ahLst/>
                <a:cxnLst>
                  <a:cxn ang="0">
                    <a:pos x="connsiteX0" y="connsiteY0"/>
                  </a:cxn>
                  <a:cxn ang="0">
                    <a:pos x="connsiteX1" y="connsiteY1"/>
                  </a:cxn>
                  <a:cxn ang="0">
                    <a:pos x="connsiteX2" y="connsiteY2"/>
                  </a:cxn>
                </a:cxnLst>
                <a:rect l="l" t="t" r="r" b="b"/>
                <a:pathLst>
                  <a:path w="1044448" h="1044448">
                    <a:moveTo>
                      <a:pt x="0" y="1044448"/>
                    </a:moveTo>
                    <a:cubicBezTo>
                      <a:pt x="239568" y="973540"/>
                      <a:pt x="465369" y="843543"/>
                      <a:pt x="654456" y="654456"/>
                    </a:cubicBezTo>
                    <a:cubicBezTo>
                      <a:pt x="843543" y="465368"/>
                      <a:pt x="973540" y="239568"/>
                      <a:pt x="1044448" y="0"/>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任意多边形 33"/>
              <p:cNvSpPr/>
              <p:nvPr/>
            </p:nvSpPr>
            <p:spPr>
              <a:xfrm rot="2700000" flipH="1">
                <a:off x="1961877" y="2702788"/>
                <a:ext cx="402138" cy="402140"/>
              </a:xfrm>
              <a:custGeom>
                <a:avLst/>
                <a:gdLst>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5" fmla="*/ 1198269 w 1198269"/>
                  <a:gd name="connsiteY5" fmla="*/ 1198269 h 1198270"/>
                  <a:gd name="connsiteX6" fmla="*/ 1198269 w 1198269"/>
                  <a:gd name="connsiteY6" fmla="*/ 0 h 1198270"/>
                  <a:gd name="connsiteX0" fmla="*/ 1198269 w 1289709"/>
                  <a:gd name="connsiteY0" fmla="*/ 1198269 h 1289709"/>
                  <a:gd name="connsiteX1" fmla="*/ 1198269 w 1289709"/>
                  <a:gd name="connsiteY1" fmla="*/ 0 h 1289709"/>
                  <a:gd name="connsiteX2" fmla="*/ 1074634 w 1289709"/>
                  <a:gd name="connsiteY2" fmla="*/ 30186 h 1289709"/>
                  <a:gd name="connsiteX3" fmla="*/ 420178 w 1289709"/>
                  <a:gd name="connsiteY3" fmla="*/ 420178 h 1289709"/>
                  <a:gd name="connsiteX4" fmla="*/ 30186 w 1289709"/>
                  <a:gd name="connsiteY4" fmla="*/ 1074634 h 1289709"/>
                  <a:gd name="connsiteX5" fmla="*/ 0 w 1289709"/>
                  <a:gd name="connsiteY5" fmla="*/ 1198270 h 1289709"/>
                  <a:gd name="connsiteX6" fmla="*/ 1289709 w 1289709"/>
                  <a:gd name="connsiteY6" fmla="*/ 1289709 h 1289709"/>
                  <a:gd name="connsiteX0" fmla="*/ 1198269 w 1198269"/>
                  <a:gd name="connsiteY0" fmla="*/ 1198269 h 1198270"/>
                  <a:gd name="connsiteX1" fmla="*/ 1198269 w 1198269"/>
                  <a:gd name="connsiteY1" fmla="*/ 0 h 1198270"/>
                  <a:gd name="connsiteX2" fmla="*/ 1074634 w 1198269"/>
                  <a:gd name="connsiteY2" fmla="*/ 30186 h 1198270"/>
                  <a:gd name="connsiteX3" fmla="*/ 420178 w 1198269"/>
                  <a:gd name="connsiteY3" fmla="*/ 420178 h 1198270"/>
                  <a:gd name="connsiteX4" fmla="*/ 30186 w 1198269"/>
                  <a:gd name="connsiteY4" fmla="*/ 1074634 h 1198270"/>
                  <a:gd name="connsiteX5" fmla="*/ 0 w 1198269"/>
                  <a:gd name="connsiteY5" fmla="*/ 1198270 h 1198270"/>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0" fmla="*/ 1074634 w 1074634"/>
                  <a:gd name="connsiteY0" fmla="*/ 0 h 1168084"/>
                  <a:gd name="connsiteX1" fmla="*/ 420178 w 1074634"/>
                  <a:gd name="connsiteY1" fmla="*/ 389992 h 1168084"/>
                  <a:gd name="connsiteX2" fmla="*/ 30186 w 1074634"/>
                  <a:gd name="connsiteY2" fmla="*/ 1044448 h 1168084"/>
                  <a:gd name="connsiteX3" fmla="*/ 0 w 1074634"/>
                  <a:gd name="connsiteY3" fmla="*/ 1168084 h 1168084"/>
                  <a:gd name="connsiteX0" fmla="*/ 1044448 w 1044448"/>
                  <a:gd name="connsiteY0" fmla="*/ 0 h 1044448"/>
                  <a:gd name="connsiteX1" fmla="*/ 389992 w 1044448"/>
                  <a:gd name="connsiteY1" fmla="*/ 389992 h 1044448"/>
                  <a:gd name="connsiteX2" fmla="*/ 0 w 1044448"/>
                  <a:gd name="connsiteY2" fmla="*/ 1044448 h 1044448"/>
                </a:gdLst>
                <a:ahLst/>
                <a:cxnLst>
                  <a:cxn ang="0">
                    <a:pos x="connsiteX0" y="connsiteY0"/>
                  </a:cxn>
                  <a:cxn ang="0">
                    <a:pos x="connsiteX1" y="connsiteY1"/>
                  </a:cxn>
                  <a:cxn ang="0">
                    <a:pos x="connsiteX2" y="connsiteY2"/>
                  </a:cxn>
                </a:cxnLst>
                <a:rect l="l" t="t" r="r" b="b"/>
                <a:pathLst>
                  <a:path w="1044448" h="1044448">
                    <a:moveTo>
                      <a:pt x="1044448" y="0"/>
                    </a:moveTo>
                    <a:cubicBezTo>
                      <a:pt x="804880" y="70908"/>
                      <a:pt x="579079" y="200905"/>
                      <a:pt x="389992" y="389992"/>
                    </a:cubicBezTo>
                    <a:cubicBezTo>
                      <a:pt x="200905" y="579079"/>
                      <a:pt x="70908" y="804879"/>
                      <a:pt x="0" y="1044448"/>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任意多边形 31"/>
              <p:cNvSpPr/>
              <p:nvPr/>
            </p:nvSpPr>
            <p:spPr>
              <a:xfrm rot="2700000" flipH="1">
                <a:off x="1437230" y="3227433"/>
                <a:ext cx="402140" cy="402138"/>
              </a:xfrm>
              <a:custGeom>
                <a:avLst/>
                <a:gdLst>
                  <a:gd name="connsiteX0" fmla="*/ 1198269 w 1198269"/>
                  <a:gd name="connsiteY0" fmla="*/ 0 h 1198269"/>
                  <a:gd name="connsiteX1" fmla="*/ 0 w 1198269"/>
                  <a:gd name="connsiteY1" fmla="*/ 0 h 1198269"/>
                  <a:gd name="connsiteX2" fmla="*/ 30186 w 1198269"/>
                  <a:gd name="connsiteY2" fmla="*/ 123635 h 1198269"/>
                  <a:gd name="connsiteX3" fmla="*/ 420178 w 1198269"/>
                  <a:gd name="connsiteY3" fmla="*/ 778091 h 1198269"/>
                  <a:gd name="connsiteX4" fmla="*/ 1074634 w 1198269"/>
                  <a:gd name="connsiteY4" fmla="*/ 1168083 h 1198269"/>
                  <a:gd name="connsiteX5" fmla="*/ 1198269 w 1198269"/>
                  <a:gd name="connsiteY5" fmla="*/ 1198269 h 1198269"/>
                  <a:gd name="connsiteX6" fmla="*/ 1198269 w 1198269"/>
                  <a:gd name="connsiteY6" fmla="*/ 0 h 1198269"/>
                  <a:gd name="connsiteX0" fmla="*/ 1198269 w 1289709"/>
                  <a:gd name="connsiteY0" fmla="*/ 0 h 1198269"/>
                  <a:gd name="connsiteX1" fmla="*/ 0 w 1289709"/>
                  <a:gd name="connsiteY1" fmla="*/ 0 h 1198269"/>
                  <a:gd name="connsiteX2" fmla="*/ 30186 w 1289709"/>
                  <a:gd name="connsiteY2" fmla="*/ 123635 h 1198269"/>
                  <a:gd name="connsiteX3" fmla="*/ 420178 w 1289709"/>
                  <a:gd name="connsiteY3" fmla="*/ 778091 h 1198269"/>
                  <a:gd name="connsiteX4" fmla="*/ 1074634 w 1289709"/>
                  <a:gd name="connsiteY4" fmla="*/ 1168083 h 1198269"/>
                  <a:gd name="connsiteX5" fmla="*/ 1198269 w 1289709"/>
                  <a:gd name="connsiteY5" fmla="*/ 1198269 h 1198269"/>
                  <a:gd name="connsiteX6" fmla="*/ 1289709 w 1289709"/>
                  <a:gd name="connsiteY6" fmla="*/ 91440 h 1198269"/>
                  <a:gd name="connsiteX0" fmla="*/ 0 w 1289709"/>
                  <a:gd name="connsiteY0" fmla="*/ 0 h 1198269"/>
                  <a:gd name="connsiteX1" fmla="*/ 30186 w 1289709"/>
                  <a:gd name="connsiteY1" fmla="*/ 123635 h 1198269"/>
                  <a:gd name="connsiteX2" fmla="*/ 420178 w 1289709"/>
                  <a:gd name="connsiteY2" fmla="*/ 778091 h 1198269"/>
                  <a:gd name="connsiteX3" fmla="*/ 1074634 w 1289709"/>
                  <a:gd name="connsiteY3" fmla="*/ 1168083 h 1198269"/>
                  <a:gd name="connsiteX4" fmla="*/ 1198269 w 1289709"/>
                  <a:gd name="connsiteY4" fmla="*/ 1198269 h 1198269"/>
                  <a:gd name="connsiteX5" fmla="*/ 1289709 w 1289709"/>
                  <a:gd name="connsiteY5" fmla="*/ 91440 h 1198269"/>
                  <a:gd name="connsiteX0" fmla="*/ 0 w 1198269"/>
                  <a:gd name="connsiteY0" fmla="*/ 0 h 1198269"/>
                  <a:gd name="connsiteX1" fmla="*/ 30186 w 1198269"/>
                  <a:gd name="connsiteY1" fmla="*/ 123635 h 1198269"/>
                  <a:gd name="connsiteX2" fmla="*/ 420178 w 1198269"/>
                  <a:gd name="connsiteY2" fmla="*/ 778091 h 1198269"/>
                  <a:gd name="connsiteX3" fmla="*/ 1074634 w 1198269"/>
                  <a:gd name="connsiteY3" fmla="*/ 1168083 h 1198269"/>
                  <a:gd name="connsiteX4" fmla="*/ 1198269 w 1198269"/>
                  <a:gd name="connsiteY4" fmla="*/ 1198269 h 1198269"/>
                  <a:gd name="connsiteX0" fmla="*/ 0 w 1074634"/>
                  <a:gd name="connsiteY0" fmla="*/ 0 h 1168083"/>
                  <a:gd name="connsiteX1" fmla="*/ 30186 w 1074634"/>
                  <a:gd name="connsiteY1" fmla="*/ 123635 h 1168083"/>
                  <a:gd name="connsiteX2" fmla="*/ 420178 w 1074634"/>
                  <a:gd name="connsiteY2" fmla="*/ 778091 h 1168083"/>
                  <a:gd name="connsiteX3" fmla="*/ 1074634 w 1074634"/>
                  <a:gd name="connsiteY3" fmla="*/ 1168083 h 1168083"/>
                  <a:gd name="connsiteX0" fmla="*/ 0 w 1044448"/>
                  <a:gd name="connsiteY0" fmla="*/ 0 h 1044448"/>
                  <a:gd name="connsiteX1" fmla="*/ 389992 w 1044448"/>
                  <a:gd name="connsiteY1" fmla="*/ 654456 h 1044448"/>
                  <a:gd name="connsiteX2" fmla="*/ 1044448 w 1044448"/>
                  <a:gd name="connsiteY2" fmla="*/ 1044448 h 1044448"/>
                </a:gdLst>
                <a:ahLst/>
                <a:cxnLst>
                  <a:cxn ang="0">
                    <a:pos x="connsiteX0" y="connsiteY0"/>
                  </a:cxn>
                  <a:cxn ang="0">
                    <a:pos x="connsiteX1" y="connsiteY1"/>
                  </a:cxn>
                  <a:cxn ang="0">
                    <a:pos x="connsiteX2" y="connsiteY2"/>
                  </a:cxn>
                </a:cxnLst>
                <a:rect l="l" t="t" r="r" b="b"/>
                <a:pathLst>
                  <a:path w="1044448" h="1044448">
                    <a:moveTo>
                      <a:pt x="0" y="0"/>
                    </a:moveTo>
                    <a:cubicBezTo>
                      <a:pt x="70908" y="239568"/>
                      <a:pt x="200905" y="465369"/>
                      <a:pt x="389992" y="654456"/>
                    </a:cubicBezTo>
                    <a:cubicBezTo>
                      <a:pt x="579079" y="843542"/>
                      <a:pt x="804879" y="973540"/>
                      <a:pt x="1044448" y="1044448"/>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grpSp>
        <p:nvGrpSpPr>
          <p:cNvPr id="12292" name="组合 53"/>
          <p:cNvGrpSpPr>
            <a:grpSpLocks/>
          </p:cNvGrpSpPr>
          <p:nvPr/>
        </p:nvGrpSpPr>
        <p:grpSpPr bwMode="auto">
          <a:xfrm>
            <a:off x="2960688" y="4554538"/>
            <a:ext cx="865187" cy="865187"/>
            <a:chOff x="912586" y="2178144"/>
            <a:chExt cx="1451429" cy="1451427"/>
          </a:xfrm>
        </p:grpSpPr>
        <p:sp>
          <p:nvSpPr>
            <p:cNvPr id="55" name="椭圆 54"/>
            <p:cNvSpPr/>
            <p:nvPr/>
          </p:nvSpPr>
          <p:spPr>
            <a:xfrm>
              <a:off x="1040418" y="2305976"/>
              <a:ext cx="1195764" cy="1195763"/>
            </a:xfrm>
            <a:prstGeom prst="ellipse">
              <a:avLst/>
            </a:prstGeom>
            <a:noFill/>
            <a:ln>
              <a:solidFill>
                <a:srgbClr val="01E2B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6" name="椭圆 55"/>
            <p:cNvSpPr/>
            <p:nvPr/>
          </p:nvSpPr>
          <p:spPr>
            <a:xfrm>
              <a:off x="1218850" y="2484408"/>
              <a:ext cx="838901" cy="838899"/>
            </a:xfrm>
            <a:prstGeom prst="ellipse">
              <a:avLst/>
            </a:prstGeom>
            <a:noFill/>
            <a:ln>
              <a:solidFill>
                <a:schemeClr val="bg1"/>
              </a:solidFill>
            </a:ln>
            <a:effectLst>
              <a:outerShdw blurRad="63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327" name="组合 56"/>
            <p:cNvGrpSpPr>
              <a:grpSpLocks/>
            </p:cNvGrpSpPr>
            <p:nvPr/>
          </p:nvGrpSpPr>
          <p:grpSpPr bwMode="auto">
            <a:xfrm>
              <a:off x="912586" y="2178144"/>
              <a:ext cx="1451429" cy="1451427"/>
              <a:chOff x="912586" y="2178144"/>
              <a:chExt cx="1451429" cy="1451427"/>
            </a:xfrm>
          </p:grpSpPr>
          <p:sp>
            <p:nvSpPr>
              <p:cNvPr id="58" name="任意多边形 35"/>
              <p:cNvSpPr/>
              <p:nvPr/>
            </p:nvSpPr>
            <p:spPr>
              <a:xfrm rot="2700000" flipH="1">
                <a:off x="1437230" y="2178144"/>
                <a:ext cx="402140" cy="402138"/>
              </a:xfrm>
              <a:custGeom>
                <a:avLst/>
                <a:gdLst>
                  <a:gd name="connsiteX0" fmla="*/ 778092 w 1198270"/>
                  <a:gd name="connsiteY0" fmla="*/ 420179 h 1198271"/>
                  <a:gd name="connsiteX1" fmla="*/ 123636 w 1198270"/>
                  <a:gd name="connsiteY1" fmla="*/ 30187 h 1198271"/>
                  <a:gd name="connsiteX2" fmla="*/ 0 w 1198270"/>
                  <a:gd name="connsiteY2" fmla="*/ 0 h 1198271"/>
                  <a:gd name="connsiteX3" fmla="*/ 0 w 1198270"/>
                  <a:gd name="connsiteY3" fmla="*/ 1198270 h 1198271"/>
                  <a:gd name="connsiteX4" fmla="*/ 1198270 w 1198270"/>
                  <a:gd name="connsiteY4" fmla="*/ 1198271 h 1198271"/>
                  <a:gd name="connsiteX5" fmla="*/ 1168084 w 1198270"/>
                  <a:gd name="connsiteY5" fmla="*/ 1074635 h 1198271"/>
                  <a:gd name="connsiteX6" fmla="*/ 778092 w 1198270"/>
                  <a:gd name="connsiteY6" fmla="*/ 420179 h 1198271"/>
                  <a:gd name="connsiteX0" fmla="*/ 0 w 1198270"/>
                  <a:gd name="connsiteY0" fmla="*/ 1198270 h 1289710"/>
                  <a:gd name="connsiteX1" fmla="*/ 1198270 w 1198270"/>
                  <a:gd name="connsiteY1" fmla="*/ 1198271 h 1289710"/>
                  <a:gd name="connsiteX2" fmla="*/ 1168084 w 1198270"/>
                  <a:gd name="connsiteY2" fmla="*/ 1074635 h 1289710"/>
                  <a:gd name="connsiteX3" fmla="*/ 778092 w 1198270"/>
                  <a:gd name="connsiteY3" fmla="*/ 420179 h 1289710"/>
                  <a:gd name="connsiteX4" fmla="*/ 123636 w 1198270"/>
                  <a:gd name="connsiteY4" fmla="*/ 30187 h 1289710"/>
                  <a:gd name="connsiteX5" fmla="*/ 0 w 1198270"/>
                  <a:gd name="connsiteY5" fmla="*/ 0 h 1289710"/>
                  <a:gd name="connsiteX6" fmla="*/ 91440 w 1198270"/>
                  <a:gd name="connsiteY6" fmla="*/ 1289710 h 1289710"/>
                  <a:gd name="connsiteX0" fmla="*/ 1198270 w 1198270"/>
                  <a:gd name="connsiteY0" fmla="*/ 1198271 h 1289710"/>
                  <a:gd name="connsiteX1" fmla="*/ 1168084 w 1198270"/>
                  <a:gd name="connsiteY1" fmla="*/ 1074635 h 1289710"/>
                  <a:gd name="connsiteX2" fmla="*/ 778092 w 1198270"/>
                  <a:gd name="connsiteY2" fmla="*/ 420179 h 1289710"/>
                  <a:gd name="connsiteX3" fmla="*/ 123636 w 1198270"/>
                  <a:gd name="connsiteY3" fmla="*/ 30187 h 1289710"/>
                  <a:gd name="connsiteX4" fmla="*/ 0 w 1198270"/>
                  <a:gd name="connsiteY4" fmla="*/ 0 h 1289710"/>
                  <a:gd name="connsiteX5" fmla="*/ 91440 w 1198270"/>
                  <a:gd name="connsiteY5" fmla="*/ 1289710 h 1289710"/>
                  <a:gd name="connsiteX0" fmla="*/ 1198270 w 1198270"/>
                  <a:gd name="connsiteY0" fmla="*/ 1198271 h 1198271"/>
                  <a:gd name="connsiteX1" fmla="*/ 1168084 w 1198270"/>
                  <a:gd name="connsiteY1" fmla="*/ 1074635 h 1198271"/>
                  <a:gd name="connsiteX2" fmla="*/ 778092 w 1198270"/>
                  <a:gd name="connsiteY2" fmla="*/ 420179 h 1198271"/>
                  <a:gd name="connsiteX3" fmla="*/ 123636 w 1198270"/>
                  <a:gd name="connsiteY3" fmla="*/ 30187 h 1198271"/>
                  <a:gd name="connsiteX4" fmla="*/ 0 w 1198270"/>
                  <a:gd name="connsiteY4" fmla="*/ 0 h 1198271"/>
                  <a:gd name="connsiteX0" fmla="*/ 1168084 w 1168084"/>
                  <a:gd name="connsiteY0" fmla="*/ 1074635 h 1074635"/>
                  <a:gd name="connsiteX1" fmla="*/ 778092 w 1168084"/>
                  <a:gd name="connsiteY1" fmla="*/ 420179 h 1074635"/>
                  <a:gd name="connsiteX2" fmla="*/ 123636 w 1168084"/>
                  <a:gd name="connsiteY2" fmla="*/ 30187 h 1074635"/>
                  <a:gd name="connsiteX3" fmla="*/ 0 w 1168084"/>
                  <a:gd name="connsiteY3" fmla="*/ 0 h 1074635"/>
                  <a:gd name="connsiteX0" fmla="*/ 1044448 w 1044448"/>
                  <a:gd name="connsiteY0" fmla="*/ 1044448 h 1044448"/>
                  <a:gd name="connsiteX1" fmla="*/ 654456 w 1044448"/>
                  <a:gd name="connsiteY1" fmla="*/ 389992 h 1044448"/>
                  <a:gd name="connsiteX2" fmla="*/ 0 w 1044448"/>
                  <a:gd name="connsiteY2" fmla="*/ 0 h 1044448"/>
                </a:gdLst>
                <a:ahLst/>
                <a:cxnLst>
                  <a:cxn ang="0">
                    <a:pos x="connsiteX0" y="connsiteY0"/>
                  </a:cxn>
                  <a:cxn ang="0">
                    <a:pos x="connsiteX1" y="connsiteY1"/>
                  </a:cxn>
                  <a:cxn ang="0">
                    <a:pos x="connsiteX2" y="connsiteY2"/>
                  </a:cxn>
                </a:cxnLst>
                <a:rect l="l" t="t" r="r" b="b"/>
                <a:pathLst>
                  <a:path w="1044448" h="1044448">
                    <a:moveTo>
                      <a:pt x="1044448" y="1044448"/>
                    </a:moveTo>
                    <a:cubicBezTo>
                      <a:pt x="973540" y="804879"/>
                      <a:pt x="843542" y="579079"/>
                      <a:pt x="654456" y="389992"/>
                    </a:cubicBezTo>
                    <a:cubicBezTo>
                      <a:pt x="465369" y="200905"/>
                      <a:pt x="239568" y="70908"/>
                      <a:pt x="0" y="0"/>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9" name="任意多边形 34"/>
              <p:cNvSpPr/>
              <p:nvPr/>
            </p:nvSpPr>
            <p:spPr>
              <a:xfrm rot="2700000" flipH="1">
                <a:off x="912586" y="2702788"/>
                <a:ext cx="402138" cy="402140"/>
              </a:xfrm>
              <a:custGeom>
                <a:avLst/>
                <a:gdLst>
                  <a:gd name="connsiteX0" fmla="*/ 1198270 w 1198270"/>
                  <a:gd name="connsiteY0" fmla="*/ 0 h 1198270"/>
                  <a:gd name="connsiteX1" fmla="*/ 0 w 1198270"/>
                  <a:gd name="connsiteY1" fmla="*/ 1 h 1198270"/>
                  <a:gd name="connsiteX2" fmla="*/ 0 w 1198270"/>
                  <a:gd name="connsiteY2" fmla="*/ 1198270 h 1198270"/>
                  <a:gd name="connsiteX3" fmla="*/ 123636 w 1198270"/>
                  <a:gd name="connsiteY3" fmla="*/ 1168084 h 1198270"/>
                  <a:gd name="connsiteX4" fmla="*/ 778092 w 1198270"/>
                  <a:gd name="connsiteY4" fmla="*/ 778092 h 1198270"/>
                  <a:gd name="connsiteX5" fmla="*/ 1168084 w 1198270"/>
                  <a:gd name="connsiteY5" fmla="*/ 123636 h 1198270"/>
                  <a:gd name="connsiteX6" fmla="*/ 1198270 w 1198270"/>
                  <a:gd name="connsiteY6" fmla="*/ 0 h 1198270"/>
                  <a:gd name="connsiteX0" fmla="*/ 1198270 w 1198270"/>
                  <a:gd name="connsiteY0" fmla="*/ 0 h 1198270"/>
                  <a:gd name="connsiteX1" fmla="*/ 0 w 1198270"/>
                  <a:gd name="connsiteY1" fmla="*/ 1198270 h 1198270"/>
                  <a:gd name="connsiteX2" fmla="*/ 123636 w 1198270"/>
                  <a:gd name="connsiteY2" fmla="*/ 1168084 h 1198270"/>
                  <a:gd name="connsiteX3" fmla="*/ 778092 w 1198270"/>
                  <a:gd name="connsiteY3" fmla="*/ 778092 h 1198270"/>
                  <a:gd name="connsiteX4" fmla="*/ 1168084 w 1198270"/>
                  <a:gd name="connsiteY4" fmla="*/ 123636 h 1198270"/>
                  <a:gd name="connsiteX5" fmla="*/ 1198270 w 1198270"/>
                  <a:gd name="connsiteY5" fmla="*/ 0 h 1198270"/>
                  <a:gd name="connsiteX0" fmla="*/ 1074634 w 1074634"/>
                  <a:gd name="connsiteY0" fmla="*/ 0 h 1168084"/>
                  <a:gd name="connsiteX1" fmla="*/ 0 w 1074634"/>
                  <a:gd name="connsiteY1" fmla="*/ 1168084 h 1168084"/>
                  <a:gd name="connsiteX2" fmla="*/ 654456 w 1074634"/>
                  <a:gd name="connsiteY2" fmla="*/ 778092 h 1168084"/>
                  <a:gd name="connsiteX3" fmla="*/ 1044448 w 1074634"/>
                  <a:gd name="connsiteY3" fmla="*/ 123636 h 1168084"/>
                  <a:gd name="connsiteX4" fmla="*/ 1074634 w 1074634"/>
                  <a:gd name="connsiteY4" fmla="*/ 0 h 1168084"/>
                  <a:gd name="connsiteX0" fmla="*/ 1074634 w 1166074"/>
                  <a:gd name="connsiteY0" fmla="*/ 0 h 1168084"/>
                  <a:gd name="connsiteX1" fmla="*/ 0 w 1166074"/>
                  <a:gd name="connsiteY1" fmla="*/ 1168084 h 1168084"/>
                  <a:gd name="connsiteX2" fmla="*/ 654456 w 1166074"/>
                  <a:gd name="connsiteY2" fmla="*/ 778092 h 1168084"/>
                  <a:gd name="connsiteX3" fmla="*/ 1044448 w 1166074"/>
                  <a:gd name="connsiteY3" fmla="*/ 123636 h 1168084"/>
                  <a:gd name="connsiteX4" fmla="*/ 1166074 w 1166074"/>
                  <a:gd name="connsiteY4" fmla="*/ 91440 h 1168084"/>
                  <a:gd name="connsiteX0" fmla="*/ 0 w 1166074"/>
                  <a:gd name="connsiteY0" fmla="*/ 1077480 h 1077480"/>
                  <a:gd name="connsiteX1" fmla="*/ 654456 w 1166074"/>
                  <a:gd name="connsiteY1" fmla="*/ 687488 h 1077480"/>
                  <a:gd name="connsiteX2" fmla="*/ 1044448 w 1166074"/>
                  <a:gd name="connsiteY2" fmla="*/ 33032 h 1077480"/>
                  <a:gd name="connsiteX3" fmla="*/ 1166074 w 1166074"/>
                  <a:gd name="connsiteY3" fmla="*/ 836 h 1077480"/>
                  <a:gd name="connsiteX0" fmla="*/ 0 w 1044448"/>
                  <a:gd name="connsiteY0" fmla="*/ 1044448 h 1044448"/>
                  <a:gd name="connsiteX1" fmla="*/ 654456 w 1044448"/>
                  <a:gd name="connsiteY1" fmla="*/ 654456 h 1044448"/>
                  <a:gd name="connsiteX2" fmla="*/ 1044448 w 1044448"/>
                  <a:gd name="connsiteY2" fmla="*/ 0 h 1044448"/>
                </a:gdLst>
                <a:ahLst/>
                <a:cxnLst>
                  <a:cxn ang="0">
                    <a:pos x="connsiteX0" y="connsiteY0"/>
                  </a:cxn>
                  <a:cxn ang="0">
                    <a:pos x="connsiteX1" y="connsiteY1"/>
                  </a:cxn>
                  <a:cxn ang="0">
                    <a:pos x="connsiteX2" y="connsiteY2"/>
                  </a:cxn>
                </a:cxnLst>
                <a:rect l="l" t="t" r="r" b="b"/>
                <a:pathLst>
                  <a:path w="1044448" h="1044448">
                    <a:moveTo>
                      <a:pt x="0" y="1044448"/>
                    </a:moveTo>
                    <a:cubicBezTo>
                      <a:pt x="239568" y="973540"/>
                      <a:pt x="465369" y="843543"/>
                      <a:pt x="654456" y="654456"/>
                    </a:cubicBezTo>
                    <a:cubicBezTo>
                      <a:pt x="843543" y="465368"/>
                      <a:pt x="973540" y="239568"/>
                      <a:pt x="1044448" y="0"/>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0" name="任意多边形 33"/>
              <p:cNvSpPr/>
              <p:nvPr/>
            </p:nvSpPr>
            <p:spPr>
              <a:xfrm rot="2700000" flipH="1">
                <a:off x="1961877" y="2702788"/>
                <a:ext cx="402138" cy="402140"/>
              </a:xfrm>
              <a:custGeom>
                <a:avLst/>
                <a:gdLst>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5" fmla="*/ 1198269 w 1198269"/>
                  <a:gd name="connsiteY5" fmla="*/ 1198269 h 1198270"/>
                  <a:gd name="connsiteX6" fmla="*/ 1198269 w 1198269"/>
                  <a:gd name="connsiteY6" fmla="*/ 0 h 1198270"/>
                  <a:gd name="connsiteX0" fmla="*/ 1198269 w 1289709"/>
                  <a:gd name="connsiteY0" fmla="*/ 1198269 h 1289709"/>
                  <a:gd name="connsiteX1" fmla="*/ 1198269 w 1289709"/>
                  <a:gd name="connsiteY1" fmla="*/ 0 h 1289709"/>
                  <a:gd name="connsiteX2" fmla="*/ 1074634 w 1289709"/>
                  <a:gd name="connsiteY2" fmla="*/ 30186 h 1289709"/>
                  <a:gd name="connsiteX3" fmla="*/ 420178 w 1289709"/>
                  <a:gd name="connsiteY3" fmla="*/ 420178 h 1289709"/>
                  <a:gd name="connsiteX4" fmla="*/ 30186 w 1289709"/>
                  <a:gd name="connsiteY4" fmla="*/ 1074634 h 1289709"/>
                  <a:gd name="connsiteX5" fmla="*/ 0 w 1289709"/>
                  <a:gd name="connsiteY5" fmla="*/ 1198270 h 1289709"/>
                  <a:gd name="connsiteX6" fmla="*/ 1289709 w 1289709"/>
                  <a:gd name="connsiteY6" fmla="*/ 1289709 h 1289709"/>
                  <a:gd name="connsiteX0" fmla="*/ 1198269 w 1198269"/>
                  <a:gd name="connsiteY0" fmla="*/ 1198269 h 1198270"/>
                  <a:gd name="connsiteX1" fmla="*/ 1198269 w 1198269"/>
                  <a:gd name="connsiteY1" fmla="*/ 0 h 1198270"/>
                  <a:gd name="connsiteX2" fmla="*/ 1074634 w 1198269"/>
                  <a:gd name="connsiteY2" fmla="*/ 30186 h 1198270"/>
                  <a:gd name="connsiteX3" fmla="*/ 420178 w 1198269"/>
                  <a:gd name="connsiteY3" fmla="*/ 420178 h 1198270"/>
                  <a:gd name="connsiteX4" fmla="*/ 30186 w 1198269"/>
                  <a:gd name="connsiteY4" fmla="*/ 1074634 h 1198270"/>
                  <a:gd name="connsiteX5" fmla="*/ 0 w 1198269"/>
                  <a:gd name="connsiteY5" fmla="*/ 1198270 h 1198270"/>
                  <a:gd name="connsiteX0" fmla="*/ 1198269 w 1198269"/>
                  <a:gd name="connsiteY0" fmla="*/ 0 h 1198270"/>
                  <a:gd name="connsiteX1" fmla="*/ 1074634 w 1198269"/>
                  <a:gd name="connsiteY1" fmla="*/ 30186 h 1198270"/>
                  <a:gd name="connsiteX2" fmla="*/ 420178 w 1198269"/>
                  <a:gd name="connsiteY2" fmla="*/ 420178 h 1198270"/>
                  <a:gd name="connsiteX3" fmla="*/ 30186 w 1198269"/>
                  <a:gd name="connsiteY3" fmla="*/ 1074634 h 1198270"/>
                  <a:gd name="connsiteX4" fmla="*/ 0 w 1198269"/>
                  <a:gd name="connsiteY4" fmla="*/ 1198270 h 1198270"/>
                  <a:gd name="connsiteX0" fmla="*/ 1074634 w 1074634"/>
                  <a:gd name="connsiteY0" fmla="*/ 0 h 1168084"/>
                  <a:gd name="connsiteX1" fmla="*/ 420178 w 1074634"/>
                  <a:gd name="connsiteY1" fmla="*/ 389992 h 1168084"/>
                  <a:gd name="connsiteX2" fmla="*/ 30186 w 1074634"/>
                  <a:gd name="connsiteY2" fmla="*/ 1044448 h 1168084"/>
                  <a:gd name="connsiteX3" fmla="*/ 0 w 1074634"/>
                  <a:gd name="connsiteY3" fmla="*/ 1168084 h 1168084"/>
                  <a:gd name="connsiteX0" fmla="*/ 1044448 w 1044448"/>
                  <a:gd name="connsiteY0" fmla="*/ 0 h 1044448"/>
                  <a:gd name="connsiteX1" fmla="*/ 389992 w 1044448"/>
                  <a:gd name="connsiteY1" fmla="*/ 389992 h 1044448"/>
                  <a:gd name="connsiteX2" fmla="*/ 0 w 1044448"/>
                  <a:gd name="connsiteY2" fmla="*/ 1044448 h 1044448"/>
                </a:gdLst>
                <a:ahLst/>
                <a:cxnLst>
                  <a:cxn ang="0">
                    <a:pos x="connsiteX0" y="connsiteY0"/>
                  </a:cxn>
                  <a:cxn ang="0">
                    <a:pos x="connsiteX1" y="connsiteY1"/>
                  </a:cxn>
                  <a:cxn ang="0">
                    <a:pos x="connsiteX2" y="connsiteY2"/>
                  </a:cxn>
                </a:cxnLst>
                <a:rect l="l" t="t" r="r" b="b"/>
                <a:pathLst>
                  <a:path w="1044448" h="1044448">
                    <a:moveTo>
                      <a:pt x="1044448" y="0"/>
                    </a:moveTo>
                    <a:cubicBezTo>
                      <a:pt x="804880" y="70908"/>
                      <a:pt x="579079" y="200905"/>
                      <a:pt x="389992" y="389992"/>
                    </a:cubicBezTo>
                    <a:cubicBezTo>
                      <a:pt x="200905" y="579079"/>
                      <a:pt x="70908" y="804879"/>
                      <a:pt x="0" y="1044448"/>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1" name="任意多边形 31"/>
              <p:cNvSpPr/>
              <p:nvPr/>
            </p:nvSpPr>
            <p:spPr>
              <a:xfrm rot="2700000" flipH="1">
                <a:off x="1437230" y="3227433"/>
                <a:ext cx="402140" cy="402138"/>
              </a:xfrm>
              <a:custGeom>
                <a:avLst/>
                <a:gdLst>
                  <a:gd name="connsiteX0" fmla="*/ 1198269 w 1198269"/>
                  <a:gd name="connsiteY0" fmla="*/ 0 h 1198269"/>
                  <a:gd name="connsiteX1" fmla="*/ 0 w 1198269"/>
                  <a:gd name="connsiteY1" fmla="*/ 0 h 1198269"/>
                  <a:gd name="connsiteX2" fmla="*/ 30186 w 1198269"/>
                  <a:gd name="connsiteY2" fmla="*/ 123635 h 1198269"/>
                  <a:gd name="connsiteX3" fmla="*/ 420178 w 1198269"/>
                  <a:gd name="connsiteY3" fmla="*/ 778091 h 1198269"/>
                  <a:gd name="connsiteX4" fmla="*/ 1074634 w 1198269"/>
                  <a:gd name="connsiteY4" fmla="*/ 1168083 h 1198269"/>
                  <a:gd name="connsiteX5" fmla="*/ 1198269 w 1198269"/>
                  <a:gd name="connsiteY5" fmla="*/ 1198269 h 1198269"/>
                  <a:gd name="connsiteX6" fmla="*/ 1198269 w 1198269"/>
                  <a:gd name="connsiteY6" fmla="*/ 0 h 1198269"/>
                  <a:gd name="connsiteX0" fmla="*/ 1198269 w 1289709"/>
                  <a:gd name="connsiteY0" fmla="*/ 0 h 1198269"/>
                  <a:gd name="connsiteX1" fmla="*/ 0 w 1289709"/>
                  <a:gd name="connsiteY1" fmla="*/ 0 h 1198269"/>
                  <a:gd name="connsiteX2" fmla="*/ 30186 w 1289709"/>
                  <a:gd name="connsiteY2" fmla="*/ 123635 h 1198269"/>
                  <a:gd name="connsiteX3" fmla="*/ 420178 w 1289709"/>
                  <a:gd name="connsiteY3" fmla="*/ 778091 h 1198269"/>
                  <a:gd name="connsiteX4" fmla="*/ 1074634 w 1289709"/>
                  <a:gd name="connsiteY4" fmla="*/ 1168083 h 1198269"/>
                  <a:gd name="connsiteX5" fmla="*/ 1198269 w 1289709"/>
                  <a:gd name="connsiteY5" fmla="*/ 1198269 h 1198269"/>
                  <a:gd name="connsiteX6" fmla="*/ 1289709 w 1289709"/>
                  <a:gd name="connsiteY6" fmla="*/ 91440 h 1198269"/>
                  <a:gd name="connsiteX0" fmla="*/ 0 w 1289709"/>
                  <a:gd name="connsiteY0" fmla="*/ 0 h 1198269"/>
                  <a:gd name="connsiteX1" fmla="*/ 30186 w 1289709"/>
                  <a:gd name="connsiteY1" fmla="*/ 123635 h 1198269"/>
                  <a:gd name="connsiteX2" fmla="*/ 420178 w 1289709"/>
                  <a:gd name="connsiteY2" fmla="*/ 778091 h 1198269"/>
                  <a:gd name="connsiteX3" fmla="*/ 1074634 w 1289709"/>
                  <a:gd name="connsiteY3" fmla="*/ 1168083 h 1198269"/>
                  <a:gd name="connsiteX4" fmla="*/ 1198269 w 1289709"/>
                  <a:gd name="connsiteY4" fmla="*/ 1198269 h 1198269"/>
                  <a:gd name="connsiteX5" fmla="*/ 1289709 w 1289709"/>
                  <a:gd name="connsiteY5" fmla="*/ 91440 h 1198269"/>
                  <a:gd name="connsiteX0" fmla="*/ 0 w 1198269"/>
                  <a:gd name="connsiteY0" fmla="*/ 0 h 1198269"/>
                  <a:gd name="connsiteX1" fmla="*/ 30186 w 1198269"/>
                  <a:gd name="connsiteY1" fmla="*/ 123635 h 1198269"/>
                  <a:gd name="connsiteX2" fmla="*/ 420178 w 1198269"/>
                  <a:gd name="connsiteY2" fmla="*/ 778091 h 1198269"/>
                  <a:gd name="connsiteX3" fmla="*/ 1074634 w 1198269"/>
                  <a:gd name="connsiteY3" fmla="*/ 1168083 h 1198269"/>
                  <a:gd name="connsiteX4" fmla="*/ 1198269 w 1198269"/>
                  <a:gd name="connsiteY4" fmla="*/ 1198269 h 1198269"/>
                  <a:gd name="connsiteX0" fmla="*/ 0 w 1074634"/>
                  <a:gd name="connsiteY0" fmla="*/ 0 h 1168083"/>
                  <a:gd name="connsiteX1" fmla="*/ 30186 w 1074634"/>
                  <a:gd name="connsiteY1" fmla="*/ 123635 h 1168083"/>
                  <a:gd name="connsiteX2" fmla="*/ 420178 w 1074634"/>
                  <a:gd name="connsiteY2" fmla="*/ 778091 h 1168083"/>
                  <a:gd name="connsiteX3" fmla="*/ 1074634 w 1074634"/>
                  <a:gd name="connsiteY3" fmla="*/ 1168083 h 1168083"/>
                  <a:gd name="connsiteX0" fmla="*/ 0 w 1044448"/>
                  <a:gd name="connsiteY0" fmla="*/ 0 h 1044448"/>
                  <a:gd name="connsiteX1" fmla="*/ 389992 w 1044448"/>
                  <a:gd name="connsiteY1" fmla="*/ 654456 h 1044448"/>
                  <a:gd name="connsiteX2" fmla="*/ 1044448 w 1044448"/>
                  <a:gd name="connsiteY2" fmla="*/ 1044448 h 1044448"/>
                </a:gdLst>
                <a:ahLst/>
                <a:cxnLst>
                  <a:cxn ang="0">
                    <a:pos x="connsiteX0" y="connsiteY0"/>
                  </a:cxn>
                  <a:cxn ang="0">
                    <a:pos x="connsiteX1" y="connsiteY1"/>
                  </a:cxn>
                  <a:cxn ang="0">
                    <a:pos x="connsiteX2" y="connsiteY2"/>
                  </a:cxn>
                </a:cxnLst>
                <a:rect l="l" t="t" r="r" b="b"/>
                <a:pathLst>
                  <a:path w="1044448" h="1044448">
                    <a:moveTo>
                      <a:pt x="0" y="0"/>
                    </a:moveTo>
                    <a:cubicBezTo>
                      <a:pt x="70908" y="239568"/>
                      <a:pt x="200905" y="465369"/>
                      <a:pt x="389992" y="654456"/>
                    </a:cubicBezTo>
                    <a:cubicBezTo>
                      <a:pt x="579079" y="843542"/>
                      <a:pt x="804879" y="973540"/>
                      <a:pt x="1044448" y="1044448"/>
                    </a:cubicBezTo>
                  </a:path>
                </a:pathLst>
              </a:custGeom>
              <a:noFill/>
              <a:ln w="38100">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grpSp>
        <p:nvGrpSpPr>
          <p:cNvPr id="12293" name="组合 99"/>
          <p:cNvGrpSpPr>
            <a:grpSpLocks/>
          </p:cNvGrpSpPr>
          <p:nvPr/>
        </p:nvGrpSpPr>
        <p:grpSpPr bwMode="auto">
          <a:xfrm>
            <a:off x="3967163" y="1570038"/>
            <a:ext cx="5264150" cy="706437"/>
            <a:chOff x="3967827" y="1440063"/>
            <a:chExt cx="5264150" cy="706450"/>
          </a:xfrm>
        </p:grpSpPr>
        <p:grpSp>
          <p:nvGrpSpPr>
            <p:cNvPr id="12318" name="组合 18"/>
            <p:cNvGrpSpPr>
              <a:grpSpLocks/>
            </p:cNvGrpSpPr>
            <p:nvPr/>
          </p:nvGrpSpPr>
          <p:grpSpPr bwMode="auto">
            <a:xfrm>
              <a:off x="3967827" y="1440063"/>
              <a:ext cx="5264150" cy="706450"/>
              <a:chOff x="1117600" y="1876651"/>
              <a:chExt cx="6870700" cy="922049"/>
            </a:xfrm>
          </p:grpSpPr>
          <p:sp>
            <p:nvSpPr>
              <p:cNvPr id="6" name="矩形 5"/>
              <p:cNvSpPr/>
              <p:nvPr/>
            </p:nvSpPr>
            <p:spPr>
              <a:xfrm>
                <a:off x="1154896" y="1913947"/>
                <a:ext cx="6796109" cy="828809"/>
              </a:xfrm>
              <a:prstGeom prst="rect">
                <a:avLst/>
              </a:prstGeom>
              <a:noFill/>
              <a:ln w="31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7" name="任意多边形 132"/>
              <p:cNvSpPr/>
              <p:nvPr/>
            </p:nvSpPr>
            <p:spPr>
              <a:xfrm>
                <a:off x="1117600" y="1876651"/>
                <a:ext cx="455837" cy="449628"/>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8" name="任意多边形 133"/>
              <p:cNvSpPr/>
              <p:nvPr/>
            </p:nvSpPr>
            <p:spPr>
              <a:xfrm flipH="1">
                <a:off x="7532463" y="1876651"/>
                <a:ext cx="455837" cy="449628"/>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9" name="任意多边形 134"/>
              <p:cNvSpPr/>
              <p:nvPr/>
            </p:nvSpPr>
            <p:spPr>
              <a:xfrm flipV="1">
                <a:off x="1117600" y="2349072"/>
                <a:ext cx="455837" cy="449628"/>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10" name="任意多边形 135"/>
              <p:cNvSpPr/>
              <p:nvPr/>
            </p:nvSpPr>
            <p:spPr>
              <a:xfrm flipH="1" flipV="1">
                <a:off x="7532463" y="2349072"/>
                <a:ext cx="455837" cy="449628"/>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grpSp>
        <p:sp>
          <p:nvSpPr>
            <p:cNvPr id="71" name="TextBox 31"/>
            <p:cNvSpPr txBox="1"/>
            <p:nvPr/>
          </p:nvSpPr>
          <p:spPr>
            <a:xfrm flipH="1">
              <a:off x="4161144" y="1536307"/>
              <a:ext cx="4509258" cy="523220"/>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zh-CN" altLang="en-US" sz="28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数据预处理</a:t>
              </a:r>
            </a:p>
          </p:txBody>
        </p:sp>
      </p:grpSp>
      <p:grpSp>
        <p:nvGrpSpPr>
          <p:cNvPr id="12294" name="组合 100"/>
          <p:cNvGrpSpPr>
            <a:grpSpLocks/>
          </p:cNvGrpSpPr>
          <p:nvPr/>
        </p:nvGrpSpPr>
        <p:grpSpPr bwMode="auto">
          <a:xfrm>
            <a:off x="3967163" y="3135313"/>
            <a:ext cx="5264150" cy="706437"/>
            <a:chOff x="3967827" y="2468763"/>
            <a:chExt cx="5264150" cy="706450"/>
          </a:xfrm>
        </p:grpSpPr>
        <p:grpSp>
          <p:nvGrpSpPr>
            <p:cNvPr id="12311" name="组合 19"/>
            <p:cNvGrpSpPr>
              <a:grpSpLocks/>
            </p:cNvGrpSpPr>
            <p:nvPr/>
          </p:nvGrpSpPr>
          <p:grpSpPr bwMode="auto">
            <a:xfrm>
              <a:off x="3967827" y="2468763"/>
              <a:ext cx="5264150" cy="706450"/>
              <a:chOff x="1117600" y="1876651"/>
              <a:chExt cx="6870700" cy="922049"/>
            </a:xfrm>
          </p:grpSpPr>
          <p:sp>
            <p:nvSpPr>
              <p:cNvPr id="21" name="矩形 20"/>
              <p:cNvSpPr/>
              <p:nvPr/>
            </p:nvSpPr>
            <p:spPr>
              <a:xfrm>
                <a:off x="1154896" y="1913947"/>
                <a:ext cx="6796109" cy="828809"/>
              </a:xfrm>
              <a:prstGeom prst="rect">
                <a:avLst/>
              </a:prstGeom>
              <a:noFill/>
              <a:ln w="31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22" name="任意多边形 132"/>
              <p:cNvSpPr/>
              <p:nvPr/>
            </p:nvSpPr>
            <p:spPr>
              <a:xfrm>
                <a:off x="1117600" y="1876651"/>
                <a:ext cx="455837" cy="449628"/>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23" name="任意多边形 133"/>
              <p:cNvSpPr/>
              <p:nvPr/>
            </p:nvSpPr>
            <p:spPr>
              <a:xfrm flipH="1">
                <a:off x="7532463" y="1876651"/>
                <a:ext cx="455837" cy="449628"/>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24" name="任意多边形 134"/>
              <p:cNvSpPr/>
              <p:nvPr/>
            </p:nvSpPr>
            <p:spPr>
              <a:xfrm flipV="1">
                <a:off x="1117600" y="2349072"/>
                <a:ext cx="455837" cy="449628"/>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25" name="任意多边形 135"/>
              <p:cNvSpPr/>
              <p:nvPr/>
            </p:nvSpPr>
            <p:spPr>
              <a:xfrm flipH="1" flipV="1">
                <a:off x="7532463" y="2349072"/>
                <a:ext cx="455837" cy="449628"/>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grpSp>
        <p:sp>
          <p:nvSpPr>
            <p:cNvPr id="72" name="TextBox 31"/>
            <p:cNvSpPr txBox="1"/>
            <p:nvPr/>
          </p:nvSpPr>
          <p:spPr>
            <a:xfrm flipH="1">
              <a:off x="4099780" y="2579976"/>
              <a:ext cx="4509258" cy="523230"/>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zh-CN" altLang="en-US" sz="28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特征工程</a:t>
              </a:r>
            </a:p>
          </p:txBody>
        </p:sp>
      </p:grpSp>
      <p:grpSp>
        <p:nvGrpSpPr>
          <p:cNvPr id="12295" name="组合 101"/>
          <p:cNvGrpSpPr>
            <a:grpSpLocks/>
          </p:cNvGrpSpPr>
          <p:nvPr/>
        </p:nvGrpSpPr>
        <p:grpSpPr bwMode="auto">
          <a:xfrm>
            <a:off x="3967163" y="4646613"/>
            <a:ext cx="5264150" cy="706437"/>
            <a:chOff x="3967827" y="3497463"/>
            <a:chExt cx="5264150" cy="706450"/>
          </a:xfrm>
        </p:grpSpPr>
        <p:grpSp>
          <p:nvGrpSpPr>
            <p:cNvPr id="12304" name="组合 25"/>
            <p:cNvGrpSpPr>
              <a:grpSpLocks/>
            </p:cNvGrpSpPr>
            <p:nvPr/>
          </p:nvGrpSpPr>
          <p:grpSpPr bwMode="auto">
            <a:xfrm>
              <a:off x="3967827" y="3497463"/>
              <a:ext cx="5264150" cy="706450"/>
              <a:chOff x="1117600" y="1876651"/>
              <a:chExt cx="6870700" cy="922049"/>
            </a:xfrm>
          </p:grpSpPr>
          <p:sp>
            <p:nvSpPr>
              <p:cNvPr id="27" name="矩形 26"/>
              <p:cNvSpPr/>
              <p:nvPr/>
            </p:nvSpPr>
            <p:spPr>
              <a:xfrm>
                <a:off x="1154896" y="1913947"/>
                <a:ext cx="6796109" cy="828809"/>
              </a:xfrm>
              <a:prstGeom prst="rect">
                <a:avLst/>
              </a:prstGeom>
              <a:noFill/>
              <a:ln w="31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28" name="任意多边形 132"/>
              <p:cNvSpPr/>
              <p:nvPr/>
            </p:nvSpPr>
            <p:spPr>
              <a:xfrm>
                <a:off x="1117600" y="1876651"/>
                <a:ext cx="455837" cy="449628"/>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29" name="任意多边形 133"/>
              <p:cNvSpPr/>
              <p:nvPr/>
            </p:nvSpPr>
            <p:spPr>
              <a:xfrm flipH="1">
                <a:off x="7532463" y="1876651"/>
                <a:ext cx="455837" cy="449628"/>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30" name="任意多边形 134"/>
              <p:cNvSpPr/>
              <p:nvPr/>
            </p:nvSpPr>
            <p:spPr>
              <a:xfrm flipV="1">
                <a:off x="1117600" y="2349072"/>
                <a:ext cx="455837" cy="449628"/>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sp>
            <p:nvSpPr>
              <p:cNvPr id="31" name="任意多边形 135"/>
              <p:cNvSpPr/>
              <p:nvPr/>
            </p:nvSpPr>
            <p:spPr>
              <a:xfrm flipH="1" flipV="1">
                <a:off x="7532463" y="2349072"/>
                <a:ext cx="455837" cy="449628"/>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01E2BC"/>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solidFill>
                </a:endParaRPr>
              </a:p>
            </p:txBody>
          </p:sp>
        </p:grpSp>
        <p:sp>
          <p:nvSpPr>
            <p:cNvPr id="73" name="TextBox 31"/>
            <p:cNvSpPr txBox="1"/>
            <p:nvPr/>
          </p:nvSpPr>
          <p:spPr>
            <a:xfrm flipH="1">
              <a:off x="4161144" y="3597983"/>
              <a:ext cx="4509258" cy="523229"/>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zh-CN" altLang="en-US" sz="28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模型构造</a:t>
              </a:r>
            </a:p>
          </p:txBody>
        </p:sp>
      </p:grpSp>
      <p:sp>
        <p:nvSpPr>
          <p:cNvPr id="75" name="TextBox 31"/>
          <p:cNvSpPr txBox="1"/>
          <p:nvPr/>
        </p:nvSpPr>
        <p:spPr>
          <a:xfrm flipH="1">
            <a:off x="3141893" y="1712755"/>
            <a:ext cx="513241" cy="46166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2400" dirty="0">
                <a:solidFill>
                  <a:srgbClr val="01E2BC"/>
                </a:solidFill>
                <a:effectLst>
                  <a:outerShdw blurRad="266700" algn="tl" rotWithShape="0">
                    <a:schemeClr val="tx2">
                      <a:lumMod val="40000"/>
                      <a:lumOff val="60000"/>
                      <a:alpha val="55000"/>
                    </a:schemeClr>
                  </a:outerShdw>
                </a:effectLst>
                <a:cs typeface="Times New Roman" pitchFamily="18" charset="0"/>
              </a:rPr>
              <a:t>01</a:t>
            </a:r>
            <a:endParaRPr lang="zh-CN" altLang="en-US" sz="2400" dirty="0">
              <a:solidFill>
                <a:srgbClr val="01E2BC"/>
              </a:solidFill>
              <a:effectLst>
                <a:outerShdw blurRad="266700" algn="tl" rotWithShape="0">
                  <a:schemeClr val="tx2">
                    <a:lumMod val="40000"/>
                    <a:lumOff val="60000"/>
                    <a:alpha val="55000"/>
                  </a:schemeClr>
                </a:outerShdw>
              </a:effectLst>
              <a:cs typeface="Times New Roman" pitchFamily="18" charset="0"/>
            </a:endParaRPr>
          </a:p>
        </p:txBody>
      </p:sp>
      <p:sp>
        <p:nvSpPr>
          <p:cNvPr id="76" name="TextBox 31"/>
          <p:cNvSpPr txBox="1"/>
          <p:nvPr/>
        </p:nvSpPr>
        <p:spPr>
          <a:xfrm flipH="1">
            <a:off x="3141893" y="3248748"/>
            <a:ext cx="513241" cy="46166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2400" dirty="0">
                <a:solidFill>
                  <a:srgbClr val="01E2BC"/>
                </a:solidFill>
                <a:effectLst>
                  <a:outerShdw blurRad="266700" algn="tl" rotWithShape="0">
                    <a:schemeClr val="tx2">
                      <a:lumMod val="40000"/>
                      <a:lumOff val="60000"/>
                      <a:alpha val="55000"/>
                    </a:schemeClr>
                  </a:outerShdw>
                </a:effectLst>
                <a:cs typeface="Times New Roman" pitchFamily="18" charset="0"/>
              </a:rPr>
              <a:t>02</a:t>
            </a:r>
            <a:endParaRPr lang="zh-CN" altLang="en-US" sz="2400" dirty="0">
              <a:solidFill>
                <a:srgbClr val="01E2BC"/>
              </a:solidFill>
              <a:effectLst>
                <a:outerShdw blurRad="266700" algn="tl" rotWithShape="0">
                  <a:schemeClr val="tx2">
                    <a:lumMod val="40000"/>
                    <a:lumOff val="60000"/>
                    <a:alpha val="55000"/>
                  </a:schemeClr>
                </a:outerShdw>
              </a:effectLst>
              <a:cs typeface="Times New Roman" pitchFamily="18" charset="0"/>
            </a:endParaRPr>
          </a:p>
        </p:txBody>
      </p:sp>
      <p:sp>
        <p:nvSpPr>
          <p:cNvPr id="77" name="TextBox 31"/>
          <p:cNvSpPr txBox="1"/>
          <p:nvPr/>
        </p:nvSpPr>
        <p:spPr>
          <a:xfrm flipH="1">
            <a:off x="3141893" y="4761429"/>
            <a:ext cx="513241" cy="46166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2400" dirty="0">
                <a:solidFill>
                  <a:srgbClr val="01E2BC"/>
                </a:solidFill>
                <a:effectLst>
                  <a:outerShdw blurRad="266700" algn="tl" rotWithShape="0">
                    <a:schemeClr val="tx2">
                      <a:lumMod val="40000"/>
                      <a:lumOff val="60000"/>
                      <a:alpha val="55000"/>
                    </a:schemeClr>
                  </a:outerShdw>
                </a:effectLst>
                <a:cs typeface="Times New Roman" pitchFamily="18" charset="0"/>
              </a:rPr>
              <a:t>03</a:t>
            </a:r>
            <a:endParaRPr lang="zh-CN" altLang="en-US" sz="2400" dirty="0">
              <a:solidFill>
                <a:srgbClr val="01E2BC"/>
              </a:solidFill>
              <a:effectLst>
                <a:outerShdw blurRad="266700" algn="tl" rotWithShape="0">
                  <a:schemeClr val="tx2">
                    <a:lumMod val="40000"/>
                    <a:lumOff val="60000"/>
                    <a:alpha val="55000"/>
                  </a:schemeClr>
                </a:outerShdw>
              </a:effectLst>
              <a:cs typeface="Times New Roman" pitchFamily="18" charset="0"/>
            </a:endParaRPr>
          </a:p>
        </p:txBody>
      </p:sp>
      <p:sp>
        <p:nvSpPr>
          <p:cNvPr id="95" name="TextBox 31"/>
          <p:cNvSpPr txBox="1"/>
          <p:nvPr/>
        </p:nvSpPr>
        <p:spPr>
          <a:xfrm flipH="1">
            <a:off x="1162178" y="159009"/>
            <a:ext cx="4650792" cy="769441"/>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算法处理流程</a:t>
            </a:r>
          </a:p>
        </p:txBody>
      </p:sp>
      <p:grpSp>
        <p:nvGrpSpPr>
          <p:cNvPr id="12300" name="组合 95"/>
          <p:cNvGrpSpPr>
            <a:grpSpLocks/>
          </p:cNvGrpSpPr>
          <p:nvPr/>
        </p:nvGrpSpPr>
        <p:grpSpPr bwMode="auto">
          <a:xfrm>
            <a:off x="271463" y="346075"/>
            <a:ext cx="842962" cy="390525"/>
            <a:chOff x="-29932" y="520698"/>
            <a:chExt cx="577569" cy="258806"/>
          </a:xfrm>
        </p:grpSpPr>
        <p:sp>
          <p:nvSpPr>
            <p:cNvPr id="97" name="箭头: V 形 96"/>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98" name="箭头: V 形 97"/>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99" name="箭头: V 形 98"/>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组合 8"/>
          <p:cNvGrpSpPr>
            <a:grpSpLocks/>
          </p:cNvGrpSpPr>
          <p:nvPr/>
        </p:nvGrpSpPr>
        <p:grpSpPr bwMode="auto">
          <a:xfrm>
            <a:off x="1930400" y="1970088"/>
            <a:ext cx="2844800" cy="2844800"/>
            <a:chOff x="1841500" y="1970088"/>
            <a:chExt cx="2844800" cy="2844800"/>
          </a:xfrm>
        </p:grpSpPr>
        <p:grpSp>
          <p:nvGrpSpPr>
            <p:cNvPr id="14343" name="组合 2"/>
            <p:cNvGrpSpPr>
              <a:grpSpLocks/>
            </p:cNvGrpSpPr>
            <p:nvPr/>
          </p:nvGrpSpPr>
          <p:grpSpPr bwMode="auto">
            <a:xfrm>
              <a:off x="1997566" y="2126156"/>
              <a:ext cx="2532674" cy="2532664"/>
              <a:chOff x="4223654" y="2075543"/>
              <a:chExt cx="2786746" cy="2786743"/>
            </a:xfrm>
          </p:grpSpPr>
          <p:sp>
            <p:nvSpPr>
              <p:cNvPr id="5" name="弧形 4"/>
              <p:cNvSpPr/>
              <p:nvPr/>
            </p:nvSpPr>
            <p:spPr>
              <a:xfrm>
                <a:off x="4223114" y="2075001"/>
                <a:ext cx="2787820" cy="2787828"/>
              </a:xfrm>
              <a:prstGeom prst="arc">
                <a:avLst>
                  <a:gd name="adj1" fmla="val 16515091"/>
                  <a:gd name="adj2" fmla="val 8042095"/>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6" name="弧形 5"/>
              <p:cNvSpPr/>
              <p:nvPr/>
            </p:nvSpPr>
            <p:spPr>
              <a:xfrm flipH="1">
                <a:off x="4223114" y="2075001"/>
                <a:ext cx="2787820" cy="2787828"/>
              </a:xfrm>
              <a:prstGeom prst="arc">
                <a:avLst>
                  <a:gd name="adj1" fmla="val 16221398"/>
                  <a:gd name="adj2" fmla="val 17074317"/>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7" name="弧形 6"/>
              <p:cNvSpPr/>
              <p:nvPr/>
            </p:nvSpPr>
            <p:spPr>
              <a:xfrm flipH="1">
                <a:off x="4223114" y="2075001"/>
                <a:ext cx="2787820" cy="2787828"/>
              </a:xfrm>
              <a:prstGeom prst="arc">
                <a:avLst>
                  <a:gd name="adj1" fmla="val 19108016"/>
                  <a:gd name="adj2" fmla="val 947009"/>
                </a:avLst>
              </a:prstGeom>
              <a:ln w="8890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8" name="弧形 7"/>
              <p:cNvSpPr/>
              <p:nvPr/>
            </p:nvSpPr>
            <p:spPr>
              <a:xfrm flipH="1">
                <a:off x="4223114" y="2075001"/>
                <a:ext cx="2787820" cy="2787828"/>
              </a:xfrm>
              <a:prstGeom prst="arc">
                <a:avLst>
                  <a:gd name="adj1" fmla="val 1732279"/>
                  <a:gd name="adj2" fmla="val 2508284"/>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grpSp>
        <p:sp>
          <p:nvSpPr>
            <p:cNvPr id="4" name="椭圆 3"/>
            <p:cNvSpPr/>
            <p:nvPr/>
          </p:nvSpPr>
          <p:spPr>
            <a:xfrm rot="16200000">
              <a:off x="1841500" y="1970088"/>
              <a:ext cx="2844800" cy="2844800"/>
            </a:xfrm>
            <a:prstGeom prst="ellipse">
              <a:avLst/>
            </a:prstGeom>
            <a:noFill/>
            <a:ln w="508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0" name="等腰三角形 9"/>
          <p:cNvSpPr/>
          <p:nvPr/>
        </p:nvSpPr>
        <p:spPr>
          <a:xfrm rot="5400000">
            <a:off x="5049044" y="2651919"/>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11" name="TextBox 31"/>
          <p:cNvSpPr txBox="1"/>
          <p:nvPr/>
        </p:nvSpPr>
        <p:spPr>
          <a:xfrm flipH="1">
            <a:off x="5470095" y="2462552"/>
            <a:ext cx="4509258" cy="646331"/>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600" dirty="0">
                <a:solidFill>
                  <a:srgbClr val="01E2BC"/>
                </a:solidFill>
                <a:effectLst>
                  <a:outerShdw blurRad="266700" algn="tl" rotWithShape="0">
                    <a:srgbClr val="44546A">
                      <a:lumMod val="40000"/>
                      <a:lumOff val="60000"/>
                      <a:alpha val="55000"/>
                    </a:srgbClr>
                  </a:outerShdw>
                </a:effectLst>
                <a:latin typeface="Arial Rounded MT Bold" pitchFamily="34" charset="0"/>
                <a:cs typeface="Times New Roman" pitchFamily="18" charset="0"/>
              </a:rPr>
              <a:t>数据预处理</a:t>
            </a:r>
          </a:p>
        </p:txBody>
      </p:sp>
      <p:sp>
        <p:nvSpPr>
          <p:cNvPr id="13" name="TextBox 31"/>
          <p:cNvSpPr txBox="1"/>
          <p:nvPr/>
        </p:nvSpPr>
        <p:spPr>
          <a:xfrm flipH="1">
            <a:off x="2515993" y="2607188"/>
            <a:ext cx="1675074" cy="1569660"/>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9600" dirty="0">
                <a:solidFill>
                  <a:prstClr val="white"/>
                </a:solidFill>
                <a:effectLst>
                  <a:outerShdw blurRad="266700" algn="tl" rotWithShape="0">
                    <a:srgbClr val="44546A">
                      <a:lumMod val="40000"/>
                      <a:lumOff val="60000"/>
                      <a:alpha val="55000"/>
                    </a:srgbClr>
                  </a:outerShdw>
                </a:effectLst>
                <a:cs typeface="Times New Roman" pitchFamily="18" charset="0"/>
              </a:rPr>
              <a:t>01</a:t>
            </a:r>
            <a:endParaRPr lang="zh-CN" altLang="en-US" sz="9600" dirty="0">
              <a:solidFill>
                <a:prstClr val="white"/>
              </a:solidFill>
              <a:effectLst>
                <a:outerShdw blurRad="266700" algn="tl" rotWithShape="0">
                  <a:srgbClr val="44546A">
                    <a:lumMod val="40000"/>
                    <a:lumOff val="60000"/>
                    <a:alpha val="55000"/>
                  </a:srgbClr>
                </a:outerShdw>
              </a:effectLst>
              <a:cs typeface="Times New Roman" pitchFamily="18" charset="0"/>
            </a:endParaRPr>
          </a:p>
        </p:txBody>
      </p:sp>
      <p:sp>
        <p:nvSpPr>
          <p:cNvPr id="15" name="TextBox 31"/>
          <p:cNvSpPr txBox="1"/>
          <p:nvPr/>
        </p:nvSpPr>
        <p:spPr>
          <a:xfrm flipH="1">
            <a:off x="5470095" y="3530517"/>
            <a:ext cx="4509258" cy="646331"/>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eaLnBrk="1" fontAlgn="auto" hangingPunct="1">
              <a:lnSpc>
                <a:spcPct val="150000"/>
              </a:lnSpc>
              <a:spcBef>
                <a:spcPts val="0"/>
              </a:spcBef>
              <a:spcAft>
                <a:spcPts val="0"/>
              </a:spcAft>
              <a:defRPr/>
            </a:pPr>
            <a:r>
              <a:rPr lang="zh-CN" altLang="en-US" sz="2400" b="0" kern="1200" dirty="0">
                <a:solidFill>
                  <a:schemeClr val="bg1"/>
                </a:solidFill>
                <a:latin typeface="微软雅黑" pitchFamily="34" charset="-122"/>
              </a:rPr>
              <a:t>数据清洗与分析</a:t>
            </a:r>
            <a:endParaRPr lang="en-US" altLang="zh-CN" sz="2400" b="0" kern="1200" dirty="0">
              <a:solidFill>
                <a:schemeClr val="bg1"/>
              </a:solidFill>
              <a:latin typeface="微软雅黑" pitchFamily="34"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42962" y="1875150"/>
            <a:ext cx="3548831" cy="1517338"/>
            <a:chOff x="842963" y="1264177"/>
            <a:chExt cx="3548831" cy="1517338"/>
          </a:xfrm>
        </p:grpSpPr>
        <p:sp>
          <p:nvSpPr>
            <p:cNvPr id="184" name="TextBox 31"/>
            <p:cNvSpPr txBox="1"/>
            <p:nvPr/>
          </p:nvSpPr>
          <p:spPr>
            <a:xfrm flipH="1">
              <a:off x="1148126" y="1264177"/>
              <a:ext cx="3243668" cy="1517338"/>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eaLnBrk="1" fontAlgn="auto" hangingPunct="1">
                <a:spcBef>
                  <a:spcPts val="0"/>
                </a:spcBef>
                <a:spcAft>
                  <a:spcPts val="0"/>
                </a:spcAft>
                <a:defRPr/>
              </a:pPr>
              <a:r>
                <a:rPr lang="zh-CN" altLang="en-US" sz="28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数据缺失值</a:t>
              </a:r>
            </a:p>
            <a:p>
              <a:pPr eaLnBrk="1" fontAlgn="auto" hangingPunct="1">
                <a:lnSpc>
                  <a:spcPct val="130000"/>
                </a:lnSpc>
                <a:spcBef>
                  <a:spcPts val="0"/>
                </a:spcBef>
                <a:spcAft>
                  <a:spcPts val="0"/>
                </a:spcAft>
                <a:defRPr/>
              </a:pPr>
              <a:r>
                <a:rPr lang="en-US" altLang="zh-CN" sz="1800" kern="120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  1</a:t>
              </a:r>
              <a:r>
                <a:rPr lang="zh-CN" altLang="en-US" sz="1800" kern="120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a:t>
              </a:r>
              <a:r>
                <a:rPr lang="zh-CN" altLang="en-US" sz="1800" b="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中值填补</a:t>
              </a:r>
              <a:endParaRPr lang="en-US" altLang="zh-CN" sz="1800" b="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endParaRPr>
            </a:p>
            <a:p>
              <a:pPr eaLnBrk="1" fontAlgn="auto" hangingPunct="1">
                <a:lnSpc>
                  <a:spcPct val="130000"/>
                </a:lnSpc>
                <a:spcBef>
                  <a:spcPts val="0"/>
                </a:spcBef>
                <a:spcAft>
                  <a:spcPts val="0"/>
                </a:spcAft>
                <a:defRPr/>
              </a:pPr>
              <a:r>
                <a:rPr lang="en-US" altLang="zh-CN" sz="1800" kern="120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  2</a:t>
              </a:r>
              <a:r>
                <a:rPr lang="zh-CN" altLang="en-US" sz="1800" kern="120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a:t>
              </a:r>
              <a:r>
                <a:rPr lang="zh-CN" altLang="en-US" sz="1800" b="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空间数值填补</a:t>
              </a:r>
            </a:p>
            <a:p>
              <a:pPr eaLnBrk="1" fontAlgn="auto" hangingPunct="1">
                <a:lnSpc>
                  <a:spcPct val="130000"/>
                </a:lnSpc>
                <a:spcBef>
                  <a:spcPts val="0"/>
                </a:spcBef>
                <a:spcAft>
                  <a:spcPts val="0"/>
                </a:spcAft>
                <a:defRPr/>
              </a:pPr>
              <a:r>
                <a:rPr lang="en-US" altLang="zh-CN" sz="1800" b="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  </a:t>
              </a:r>
              <a:r>
                <a:rPr lang="en-US" altLang="zh-CN" sz="1800" kern="120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3</a:t>
              </a:r>
              <a:r>
                <a:rPr lang="zh-CN" altLang="en-US" sz="1800" kern="120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a:t>
              </a:r>
              <a:r>
                <a:rPr lang="zh-CN" altLang="en-US" sz="1800" b="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线性插值添补</a:t>
              </a:r>
              <a:endParaRPr lang="en-US" altLang="zh-CN" sz="1800" b="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endParaRPr>
            </a:p>
          </p:txBody>
        </p:sp>
        <p:sp>
          <p:nvSpPr>
            <p:cNvPr id="72" name="等腰三角形 71"/>
            <p:cNvSpPr/>
            <p:nvPr/>
          </p:nvSpPr>
          <p:spPr>
            <a:xfrm rot="5400000">
              <a:off x="824707" y="1305719"/>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grpSp>
      <p:sp>
        <p:nvSpPr>
          <p:cNvPr id="258"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数据清洗</a:t>
            </a:r>
          </a:p>
        </p:txBody>
      </p:sp>
      <p:grpSp>
        <p:nvGrpSpPr>
          <p:cNvPr id="16389" name="组合 258"/>
          <p:cNvGrpSpPr>
            <a:grpSpLocks/>
          </p:cNvGrpSpPr>
          <p:nvPr/>
        </p:nvGrpSpPr>
        <p:grpSpPr bwMode="auto">
          <a:xfrm>
            <a:off x="271463" y="346075"/>
            <a:ext cx="842962" cy="390525"/>
            <a:chOff x="-29932" y="520698"/>
            <a:chExt cx="577569" cy="258806"/>
          </a:xfrm>
        </p:grpSpPr>
        <p:sp>
          <p:nvSpPr>
            <p:cNvPr id="260" name="箭头: V 形 259"/>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1" name="箭头: V 形 260"/>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2" name="箭头: V 形 261"/>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graphicFrame>
        <p:nvGraphicFramePr>
          <p:cNvPr id="20" name="表格 19"/>
          <p:cNvGraphicFramePr>
            <a:graphicFrameLocks noGrp="1"/>
          </p:cNvGraphicFramePr>
          <p:nvPr>
            <p:extLst>
              <p:ext uri="{D42A27DB-BD31-4B8C-83A1-F6EECF244321}">
                <p14:modId xmlns:p14="http://schemas.microsoft.com/office/powerpoint/2010/main" val="4051567230"/>
              </p:ext>
            </p:extLst>
          </p:nvPr>
        </p:nvGraphicFramePr>
        <p:xfrm>
          <a:off x="5619824" y="1304929"/>
          <a:ext cx="2964725" cy="4652523"/>
        </p:xfrm>
        <a:graphic>
          <a:graphicData uri="http://schemas.openxmlformats.org/drawingml/2006/table">
            <a:tbl>
              <a:tblPr firstRow="1" bandRow="1">
                <a:tableStyleId>{F5AB1C69-6EDB-4FF4-983F-18BD219EF322}</a:tableStyleId>
              </a:tblPr>
              <a:tblGrid>
                <a:gridCol w="1456365">
                  <a:extLst>
                    <a:ext uri="{9D8B030D-6E8A-4147-A177-3AD203B41FA5}">
                      <a16:colId xmlns:a16="http://schemas.microsoft.com/office/drawing/2014/main" val="20000"/>
                    </a:ext>
                  </a:extLst>
                </a:gridCol>
                <a:gridCol w="1508360">
                  <a:extLst>
                    <a:ext uri="{9D8B030D-6E8A-4147-A177-3AD203B41FA5}">
                      <a16:colId xmlns:a16="http://schemas.microsoft.com/office/drawing/2014/main" val="20001"/>
                    </a:ext>
                  </a:extLst>
                </a:gridCol>
              </a:tblGrid>
              <a:tr h="516947">
                <a:tc>
                  <a:txBody>
                    <a:bodyPr/>
                    <a:lstStyle/>
                    <a:p>
                      <a:pPr algn="ctr">
                        <a:lnSpc>
                          <a:spcPct val="150000"/>
                        </a:lnSpc>
                        <a:spcAft>
                          <a:spcPts val="0"/>
                        </a:spcAft>
                      </a:pPr>
                      <a:r>
                        <a:rPr lang="en-US" sz="1400" kern="0" dirty="0">
                          <a:solidFill>
                            <a:schemeClr val="bg1"/>
                          </a:solidFill>
                          <a:effectLst/>
                          <a:latin typeface="+mn-ea"/>
                          <a:ea typeface="+mn-ea"/>
                          <a:cs typeface="宋体" panose="02010600030101010101" pitchFamily="2" charset="-122"/>
                        </a:rPr>
                        <a:t>ID</a:t>
                      </a:r>
                      <a:endParaRPr lang="zh-CN" sz="1200" kern="100" dirty="0">
                        <a:solidFill>
                          <a:schemeClr val="bg1"/>
                        </a:solidFill>
                        <a:effectLst/>
                        <a:latin typeface="+mn-ea"/>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lnSpc>
                          <a:spcPct val="150000"/>
                        </a:lnSpc>
                        <a:spcAft>
                          <a:spcPts val="0"/>
                        </a:spcAft>
                      </a:pPr>
                      <a:r>
                        <a:rPr lang="en-US" sz="1400" kern="0" dirty="0" err="1">
                          <a:solidFill>
                            <a:schemeClr val="bg1"/>
                          </a:solidFill>
                          <a:effectLst/>
                          <a:latin typeface="+mn-ea"/>
                          <a:ea typeface="+mn-ea"/>
                          <a:cs typeface="宋体" panose="02010600030101010101" pitchFamily="2" charset="-122"/>
                        </a:rPr>
                        <a:t>missing_date</a:t>
                      </a:r>
                      <a:endParaRPr lang="zh-CN" sz="1200" kern="100" dirty="0">
                        <a:solidFill>
                          <a:schemeClr val="bg1"/>
                        </a:solidFill>
                        <a:effectLst/>
                        <a:latin typeface="+mn-ea"/>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516947">
                <a:tc>
                  <a:txBody>
                    <a:bodyPr/>
                    <a:lstStyle/>
                    <a:p>
                      <a:pPr algn="ctr" fontAlgn="ctr"/>
                      <a:r>
                        <a:rPr lang="en-US" altLang="zh-CN" sz="1400" b="0" i="0" u="none" strike="noStrike" dirty="0">
                          <a:solidFill>
                            <a:schemeClr val="bg1"/>
                          </a:solidFill>
                          <a:effectLst/>
                          <a:latin typeface="等线" panose="02010600030101010101" pitchFamily="2" charset="-122"/>
                          <a:ea typeface="等线" panose="02010600030101010101" pitchFamily="2" charset="-122"/>
                        </a:rPr>
                        <a:t>218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400" b="0" i="0" u="none" strike="noStrike" dirty="0">
                          <a:solidFill>
                            <a:schemeClr val="bg1"/>
                          </a:solidFill>
                          <a:effectLst/>
                          <a:latin typeface="等线" panose="02010600030101010101" pitchFamily="2" charset="-122"/>
                          <a:ea typeface="等线" panose="02010600030101010101" pitchFamily="2" charset="-122"/>
                        </a:rPr>
                        <a:t>2015/7/28(12/17)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39739701"/>
                  </a:ext>
                </a:extLst>
              </a:tr>
              <a:tr h="516947">
                <a:tc>
                  <a:txBody>
                    <a:bodyPr/>
                    <a:lstStyle/>
                    <a:p>
                      <a:pPr algn="ctr" fontAlgn="ctr"/>
                      <a:r>
                        <a:rPr lang="en-US" altLang="zh-CN" sz="1400" b="0" i="0" u="none" strike="noStrike">
                          <a:solidFill>
                            <a:schemeClr val="bg1"/>
                          </a:solidFill>
                          <a:effectLst/>
                          <a:latin typeface="等线" panose="02010600030101010101" pitchFamily="2" charset="-122"/>
                          <a:ea typeface="等线" panose="02010600030101010101" pitchFamily="2" charset="-122"/>
                        </a:rPr>
                        <a:t>313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400" b="0" i="0" u="none" strike="noStrike" dirty="0">
                          <a:solidFill>
                            <a:schemeClr val="bg1"/>
                          </a:solidFill>
                          <a:effectLst/>
                          <a:latin typeface="等线" panose="02010600030101010101" pitchFamily="2" charset="-122"/>
                          <a:ea typeface="等线" panose="02010600030101010101" pitchFamily="2" charset="-122"/>
                        </a:rPr>
                        <a:t>2015/2/22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21334721"/>
                  </a:ext>
                </a:extLst>
              </a:tr>
              <a:tr h="516947">
                <a:tc>
                  <a:txBody>
                    <a:bodyPr/>
                    <a:lstStyle/>
                    <a:p>
                      <a:pPr algn="ctr" fontAlgn="ctr"/>
                      <a:r>
                        <a:rPr lang="en-US" altLang="zh-CN" sz="1400" b="0" i="0" u="none" strike="noStrike">
                          <a:solidFill>
                            <a:schemeClr val="bg1"/>
                          </a:solidFill>
                          <a:effectLst/>
                          <a:latin typeface="等线" panose="02010600030101010101" pitchFamily="2" charset="-122"/>
                          <a:ea typeface="等线" panose="02010600030101010101" pitchFamily="2" charset="-122"/>
                        </a:rPr>
                        <a:t>343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400" b="0" i="0" u="none" strike="noStrike" dirty="0">
                          <a:solidFill>
                            <a:schemeClr val="bg1"/>
                          </a:solidFill>
                          <a:effectLst/>
                          <a:latin typeface="等线" panose="02010600030101010101" pitchFamily="2" charset="-122"/>
                          <a:ea typeface="等线" panose="02010600030101010101" pitchFamily="2" charset="-122"/>
                        </a:rPr>
                        <a:t>2015/6/2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302642721"/>
                  </a:ext>
                </a:extLst>
              </a:tr>
              <a:tr h="516947">
                <a:tc>
                  <a:txBody>
                    <a:bodyPr/>
                    <a:lstStyle/>
                    <a:p>
                      <a:pPr algn="ctr" fontAlgn="ctr"/>
                      <a:r>
                        <a:rPr lang="en-US" altLang="zh-CN" sz="1400" b="0" i="0" u="none" strike="noStrike">
                          <a:solidFill>
                            <a:schemeClr val="bg1"/>
                          </a:solidFill>
                          <a:effectLst/>
                          <a:latin typeface="等线" panose="02010600030101010101" pitchFamily="2" charset="-122"/>
                          <a:ea typeface="等线" panose="02010600030101010101" pitchFamily="2" charset="-122"/>
                        </a:rPr>
                        <a:t>379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400" b="0" i="0" u="none" strike="noStrike" dirty="0">
                          <a:solidFill>
                            <a:schemeClr val="bg1"/>
                          </a:solidFill>
                          <a:effectLst/>
                          <a:latin typeface="等线" panose="02010600030101010101" pitchFamily="2" charset="-122"/>
                          <a:ea typeface="等线" panose="02010600030101010101" pitchFamily="2" charset="-122"/>
                        </a:rPr>
                        <a:t>2015/3/14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76709111"/>
                  </a:ext>
                </a:extLst>
              </a:tr>
              <a:tr h="516947">
                <a:tc>
                  <a:txBody>
                    <a:bodyPr/>
                    <a:lstStyle/>
                    <a:p>
                      <a:pPr algn="ctr" fontAlgn="ctr"/>
                      <a:r>
                        <a:rPr lang="en-US" altLang="zh-CN" sz="1400" b="0" i="0" u="none" strike="noStrike">
                          <a:solidFill>
                            <a:schemeClr val="bg1"/>
                          </a:solidFill>
                          <a:effectLst/>
                          <a:latin typeface="等线" panose="02010600030101010101" pitchFamily="2" charset="-122"/>
                          <a:ea typeface="等线" panose="02010600030101010101" pitchFamily="2" charset="-122"/>
                        </a:rPr>
                        <a:t>431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400" b="0" i="0" u="none" strike="noStrike" dirty="0">
                          <a:solidFill>
                            <a:schemeClr val="bg1"/>
                          </a:solidFill>
                          <a:effectLst/>
                          <a:latin typeface="等线" panose="02010600030101010101" pitchFamily="2" charset="-122"/>
                          <a:ea typeface="等线" panose="02010600030101010101" pitchFamily="2" charset="-122"/>
                        </a:rPr>
                        <a:t>2015/9/20(10/4)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01016678"/>
                  </a:ext>
                </a:extLst>
              </a:tr>
              <a:tr h="516947">
                <a:tc>
                  <a:txBody>
                    <a:bodyPr/>
                    <a:lstStyle/>
                    <a:p>
                      <a:pPr algn="ctr" fontAlgn="ctr"/>
                      <a:r>
                        <a:rPr lang="en-US" altLang="zh-CN" sz="1400" b="0" i="0" u="none" strike="noStrike">
                          <a:solidFill>
                            <a:schemeClr val="bg1"/>
                          </a:solidFill>
                          <a:effectLst/>
                          <a:latin typeface="等线" panose="02010600030101010101" pitchFamily="2" charset="-122"/>
                          <a:ea typeface="等线" panose="02010600030101010101" pitchFamily="2" charset="-122"/>
                        </a:rPr>
                        <a:t>838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400" b="0" i="0" u="none" strike="noStrike" dirty="0">
                          <a:solidFill>
                            <a:schemeClr val="bg1"/>
                          </a:solidFill>
                          <a:effectLst/>
                          <a:latin typeface="等线" panose="02010600030101010101" pitchFamily="2" charset="-122"/>
                          <a:ea typeface="等线" panose="02010600030101010101" pitchFamily="2" charset="-122"/>
                        </a:rPr>
                        <a:t>2015/4/19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32592885"/>
                  </a:ext>
                </a:extLst>
              </a:tr>
              <a:tr h="516947">
                <a:tc>
                  <a:txBody>
                    <a:bodyPr/>
                    <a:lstStyle/>
                    <a:p>
                      <a:pPr algn="ctr" fontAlgn="ctr"/>
                      <a:r>
                        <a:rPr lang="en-US" altLang="zh-CN" sz="1400" b="0" i="0" u="none" strike="noStrike">
                          <a:solidFill>
                            <a:schemeClr val="bg1"/>
                          </a:solidFill>
                          <a:effectLst/>
                          <a:latin typeface="等线" panose="02010600030101010101" pitchFamily="2" charset="-122"/>
                          <a:ea typeface="等线" panose="02010600030101010101" pitchFamily="2" charset="-122"/>
                        </a:rPr>
                        <a:t>874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400" b="0" i="0" u="none" strike="noStrike" dirty="0">
                          <a:solidFill>
                            <a:schemeClr val="bg1"/>
                          </a:solidFill>
                          <a:effectLst/>
                          <a:latin typeface="等线" panose="02010600030101010101" pitchFamily="2" charset="-122"/>
                          <a:ea typeface="等线" panose="02010600030101010101" pitchFamily="2" charset="-122"/>
                        </a:rPr>
                        <a:t>2015/6/27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53186032"/>
                  </a:ext>
                </a:extLst>
              </a:tr>
              <a:tr h="516947">
                <a:tc>
                  <a:txBody>
                    <a:bodyPr/>
                    <a:lstStyle/>
                    <a:p>
                      <a:pPr algn="ctr" fontAlgn="ctr"/>
                      <a:r>
                        <a:rPr lang="en-US" altLang="zh-CN" sz="1400" b="0" i="0" u="none" strike="noStrike">
                          <a:solidFill>
                            <a:schemeClr val="bg1"/>
                          </a:solidFill>
                          <a:effectLst/>
                          <a:latin typeface="等线" panose="02010600030101010101" pitchFamily="2" charset="-122"/>
                          <a:ea typeface="等线" panose="02010600030101010101" pitchFamily="2" charset="-122"/>
                        </a:rPr>
                        <a:t>897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400" b="0" i="0" u="none" strike="noStrike" dirty="0">
                          <a:solidFill>
                            <a:schemeClr val="bg1"/>
                          </a:solidFill>
                          <a:effectLst/>
                          <a:latin typeface="等线" panose="02010600030101010101" pitchFamily="2" charset="-122"/>
                          <a:ea typeface="等线" panose="02010600030101010101" pitchFamily="2" charset="-122"/>
                        </a:rPr>
                        <a:t>2015/11/22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454563193"/>
                  </a:ext>
                </a:extLst>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040088951"/>
              </p:ext>
            </p:extLst>
          </p:nvPr>
        </p:nvGraphicFramePr>
        <p:xfrm>
          <a:off x="8644663" y="1304929"/>
          <a:ext cx="2964725" cy="4652523"/>
        </p:xfrm>
        <a:graphic>
          <a:graphicData uri="http://schemas.openxmlformats.org/drawingml/2006/table">
            <a:tbl>
              <a:tblPr firstRow="1" bandRow="1">
                <a:tableStyleId>{F5AB1C69-6EDB-4FF4-983F-18BD219EF322}</a:tableStyleId>
              </a:tblPr>
              <a:tblGrid>
                <a:gridCol w="1456365">
                  <a:extLst>
                    <a:ext uri="{9D8B030D-6E8A-4147-A177-3AD203B41FA5}">
                      <a16:colId xmlns:a16="http://schemas.microsoft.com/office/drawing/2014/main" val="20000"/>
                    </a:ext>
                  </a:extLst>
                </a:gridCol>
                <a:gridCol w="1508360">
                  <a:extLst>
                    <a:ext uri="{9D8B030D-6E8A-4147-A177-3AD203B41FA5}">
                      <a16:colId xmlns:a16="http://schemas.microsoft.com/office/drawing/2014/main" val="20001"/>
                    </a:ext>
                  </a:extLst>
                </a:gridCol>
              </a:tblGrid>
              <a:tr h="516947">
                <a:tc>
                  <a:txBody>
                    <a:bodyPr/>
                    <a:lstStyle/>
                    <a:p>
                      <a:pPr algn="ctr">
                        <a:lnSpc>
                          <a:spcPct val="150000"/>
                        </a:lnSpc>
                        <a:spcAft>
                          <a:spcPts val="0"/>
                        </a:spcAft>
                      </a:pPr>
                      <a:r>
                        <a:rPr lang="en-US" sz="1400" kern="0" dirty="0">
                          <a:solidFill>
                            <a:schemeClr val="bg1"/>
                          </a:solidFill>
                          <a:effectLst/>
                          <a:latin typeface="+mn-ea"/>
                          <a:ea typeface="+mn-ea"/>
                          <a:cs typeface="宋体" panose="02010600030101010101" pitchFamily="2" charset="-122"/>
                        </a:rPr>
                        <a:t>ID</a:t>
                      </a:r>
                      <a:endParaRPr lang="zh-CN" sz="1200" kern="100" dirty="0">
                        <a:solidFill>
                          <a:schemeClr val="bg1"/>
                        </a:solidFill>
                        <a:effectLst/>
                        <a:latin typeface="+mn-ea"/>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lnSpc>
                          <a:spcPct val="150000"/>
                        </a:lnSpc>
                        <a:spcAft>
                          <a:spcPts val="0"/>
                        </a:spcAft>
                      </a:pPr>
                      <a:r>
                        <a:rPr lang="en-US" sz="1400" kern="0" dirty="0" err="1">
                          <a:solidFill>
                            <a:schemeClr val="bg1"/>
                          </a:solidFill>
                          <a:effectLst/>
                          <a:latin typeface="+mn-ea"/>
                          <a:ea typeface="+mn-ea"/>
                          <a:cs typeface="宋体" panose="02010600030101010101" pitchFamily="2" charset="-122"/>
                        </a:rPr>
                        <a:t>missing_date</a:t>
                      </a:r>
                      <a:endParaRPr lang="zh-CN" sz="1200" kern="100" dirty="0">
                        <a:solidFill>
                          <a:schemeClr val="bg1"/>
                        </a:solidFill>
                        <a:effectLst/>
                        <a:latin typeface="+mn-ea"/>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516947">
                <a:tc>
                  <a:txBody>
                    <a:bodyPr/>
                    <a:lstStyle/>
                    <a:p>
                      <a:pPr algn="ctr" fontAlgn="ctr"/>
                      <a:r>
                        <a:rPr lang="en-US" altLang="zh-CN" sz="1400" b="0" i="0" u="none" strike="noStrike" dirty="0">
                          <a:solidFill>
                            <a:schemeClr val="bg1"/>
                          </a:solidFill>
                          <a:effectLst/>
                          <a:latin typeface="等线" panose="02010600030101010101" pitchFamily="2" charset="-122"/>
                          <a:ea typeface="等线" panose="02010600030101010101" pitchFamily="2" charset="-122"/>
                        </a:rPr>
                        <a:t>914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400" b="0" i="0" u="none" strike="noStrike" dirty="0">
                          <a:solidFill>
                            <a:schemeClr val="bg1"/>
                          </a:solidFill>
                          <a:effectLst/>
                          <a:latin typeface="等线" panose="02010600030101010101" pitchFamily="2" charset="-122"/>
                          <a:ea typeface="等线" panose="02010600030101010101" pitchFamily="2" charset="-122"/>
                        </a:rPr>
                        <a:t>2015/7/1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39739701"/>
                  </a:ext>
                </a:extLst>
              </a:tr>
              <a:tr h="516947">
                <a:tc>
                  <a:txBody>
                    <a:bodyPr/>
                    <a:lstStyle/>
                    <a:p>
                      <a:pPr algn="ctr" fontAlgn="ctr"/>
                      <a:r>
                        <a:rPr lang="en-US" altLang="zh-CN" sz="1400" b="0" i="0" u="none" strike="noStrike">
                          <a:solidFill>
                            <a:schemeClr val="bg1"/>
                          </a:solidFill>
                          <a:effectLst/>
                          <a:latin typeface="等线" panose="02010600030101010101" pitchFamily="2" charset="-122"/>
                          <a:ea typeface="等线" panose="02010600030101010101" pitchFamily="2" charset="-122"/>
                        </a:rPr>
                        <a:t>929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400" b="0" i="0" u="none" strike="noStrike" dirty="0">
                          <a:solidFill>
                            <a:schemeClr val="bg1"/>
                          </a:solidFill>
                          <a:effectLst/>
                          <a:latin typeface="等线" panose="02010600030101010101" pitchFamily="2" charset="-122"/>
                          <a:ea typeface="等线" panose="02010600030101010101" pitchFamily="2" charset="-122"/>
                        </a:rPr>
                        <a:t>2016/1/26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21334721"/>
                  </a:ext>
                </a:extLst>
              </a:tr>
              <a:tr h="516947">
                <a:tc>
                  <a:txBody>
                    <a:bodyPr/>
                    <a:lstStyle/>
                    <a:p>
                      <a:pPr algn="ctr" fontAlgn="ctr"/>
                      <a:r>
                        <a:rPr lang="en-US" altLang="zh-CN" sz="1400" b="0" i="0" u="none" strike="noStrike">
                          <a:solidFill>
                            <a:schemeClr val="bg1"/>
                          </a:solidFill>
                          <a:effectLst/>
                          <a:latin typeface="等线" panose="02010600030101010101" pitchFamily="2" charset="-122"/>
                          <a:ea typeface="等线" panose="02010600030101010101" pitchFamily="2" charset="-122"/>
                        </a:rPr>
                        <a:t>934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400" b="0" i="0" u="none" strike="noStrike" dirty="0">
                          <a:solidFill>
                            <a:schemeClr val="bg1"/>
                          </a:solidFill>
                          <a:effectLst/>
                          <a:latin typeface="等线" panose="02010600030101010101" pitchFamily="2" charset="-122"/>
                          <a:ea typeface="等线" panose="02010600030101010101" pitchFamily="2" charset="-122"/>
                        </a:rPr>
                        <a:t>2015/4/28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302642721"/>
                  </a:ext>
                </a:extLst>
              </a:tr>
              <a:tr h="516947">
                <a:tc>
                  <a:txBody>
                    <a:bodyPr/>
                    <a:lstStyle/>
                    <a:p>
                      <a:pPr algn="ctr" fontAlgn="ctr"/>
                      <a:r>
                        <a:rPr lang="en-US" altLang="zh-CN" sz="1400" b="0" i="0" u="none" strike="noStrike">
                          <a:solidFill>
                            <a:schemeClr val="bg1"/>
                          </a:solidFill>
                          <a:effectLst/>
                          <a:latin typeface="等线" panose="02010600030101010101" pitchFamily="2" charset="-122"/>
                          <a:ea typeface="等线" panose="02010600030101010101" pitchFamily="2" charset="-122"/>
                        </a:rPr>
                        <a:t>1057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400" b="0" i="0" u="none" strike="noStrike" dirty="0">
                          <a:solidFill>
                            <a:schemeClr val="bg1"/>
                          </a:solidFill>
                          <a:effectLst/>
                          <a:latin typeface="等线" panose="02010600030101010101" pitchFamily="2" charset="-122"/>
                          <a:ea typeface="等线" panose="02010600030101010101" pitchFamily="2" charset="-122"/>
                        </a:rPr>
                        <a:t>2015/9/3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76709111"/>
                  </a:ext>
                </a:extLst>
              </a:tr>
              <a:tr h="516947">
                <a:tc>
                  <a:txBody>
                    <a:bodyPr/>
                    <a:lstStyle/>
                    <a:p>
                      <a:pPr algn="ctr" fontAlgn="ctr"/>
                      <a:r>
                        <a:rPr lang="en-US" altLang="zh-CN" sz="1400" b="0" i="0" u="none" strike="noStrike" dirty="0">
                          <a:solidFill>
                            <a:schemeClr val="bg1"/>
                          </a:solidFill>
                          <a:effectLst/>
                          <a:latin typeface="等线" panose="02010600030101010101" pitchFamily="2" charset="-122"/>
                          <a:ea typeface="等线" panose="02010600030101010101" pitchFamily="2" charset="-122"/>
                        </a:rPr>
                        <a:t>1239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400" b="0" i="0" u="none" strike="noStrike" dirty="0">
                          <a:solidFill>
                            <a:schemeClr val="bg1"/>
                          </a:solidFill>
                          <a:effectLst/>
                          <a:latin typeface="等线" panose="02010600030101010101" pitchFamily="2" charset="-122"/>
                          <a:ea typeface="等线" panose="02010600030101010101" pitchFamily="2" charset="-122"/>
                        </a:rPr>
                        <a:t>2015/7/6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01016678"/>
                  </a:ext>
                </a:extLst>
              </a:tr>
              <a:tr h="516947">
                <a:tc>
                  <a:txBody>
                    <a:bodyPr/>
                    <a:lstStyle/>
                    <a:p>
                      <a:pPr algn="ctr" fontAlgn="ctr"/>
                      <a:r>
                        <a:rPr lang="en-US" altLang="zh-CN" sz="1400" b="0" i="0" u="none" strike="noStrike">
                          <a:solidFill>
                            <a:schemeClr val="bg1"/>
                          </a:solidFill>
                          <a:effectLst/>
                          <a:latin typeface="等线" panose="02010600030101010101" pitchFamily="2" charset="-122"/>
                          <a:ea typeface="等线" panose="02010600030101010101" pitchFamily="2" charset="-122"/>
                        </a:rPr>
                        <a:t>1342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400" b="0" i="0" u="none" strike="noStrike" dirty="0">
                          <a:solidFill>
                            <a:schemeClr val="bg1"/>
                          </a:solidFill>
                          <a:effectLst/>
                          <a:latin typeface="等线" panose="02010600030101010101" pitchFamily="2" charset="-122"/>
                          <a:ea typeface="等线" panose="02010600030101010101" pitchFamily="2" charset="-122"/>
                        </a:rPr>
                        <a:t>2015/11/3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32592885"/>
                  </a:ext>
                </a:extLst>
              </a:tr>
              <a:tr h="516947">
                <a:tc>
                  <a:txBody>
                    <a:bodyPr/>
                    <a:lstStyle/>
                    <a:p>
                      <a:pPr algn="ctr" fontAlgn="ctr"/>
                      <a:r>
                        <a:rPr lang="en-US" altLang="zh-CN" sz="1400" b="0" i="0" u="none" strike="noStrike">
                          <a:solidFill>
                            <a:schemeClr val="bg1"/>
                          </a:solidFill>
                          <a:effectLst/>
                          <a:latin typeface="等线" panose="02010600030101010101" pitchFamily="2" charset="-122"/>
                          <a:ea typeface="等线" panose="02010600030101010101" pitchFamily="2" charset="-122"/>
                        </a:rPr>
                        <a:t>1363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400" b="0" i="0" u="none" strike="noStrike" dirty="0">
                          <a:solidFill>
                            <a:schemeClr val="bg1"/>
                          </a:solidFill>
                          <a:effectLst/>
                          <a:latin typeface="等线" panose="02010600030101010101" pitchFamily="2" charset="-122"/>
                          <a:ea typeface="等线" panose="02010600030101010101" pitchFamily="2" charset="-122"/>
                        </a:rPr>
                        <a:t>2015/6/14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53186032"/>
                  </a:ext>
                </a:extLst>
              </a:tr>
              <a:tr h="516947">
                <a:tc>
                  <a:txBody>
                    <a:bodyPr/>
                    <a:lstStyle/>
                    <a:p>
                      <a:pPr algn="ctr" fontAlgn="ctr"/>
                      <a:r>
                        <a:rPr lang="en-US" altLang="zh-CN" sz="1400" b="0" i="0" u="none" strike="noStrike">
                          <a:solidFill>
                            <a:schemeClr val="bg1"/>
                          </a:solidFill>
                          <a:effectLst/>
                          <a:latin typeface="等线" panose="02010600030101010101" pitchFamily="2" charset="-122"/>
                          <a:ea typeface="等线" panose="02010600030101010101" pitchFamily="2" charset="-122"/>
                        </a:rPr>
                        <a:t>1367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400" b="0" i="0" u="none" strike="noStrike" dirty="0">
                          <a:solidFill>
                            <a:schemeClr val="bg1"/>
                          </a:solidFill>
                          <a:effectLst/>
                          <a:latin typeface="等线" panose="02010600030101010101" pitchFamily="2" charset="-122"/>
                          <a:ea typeface="等线" panose="02010600030101010101" pitchFamily="2" charset="-122"/>
                        </a:rPr>
                        <a:t>2015/9/30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454563193"/>
                  </a:ext>
                </a:extLst>
              </a:tr>
            </a:tbl>
          </a:graphicData>
        </a:graphic>
      </p:graphicFrame>
      <p:sp>
        <p:nvSpPr>
          <p:cNvPr id="25" name="TextBox 31"/>
          <p:cNvSpPr txBox="1"/>
          <p:nvPr/>
        </p:nvSpPr>
        <p:spPr>
          <a:xfrm flipH="1">
            <a:off x="1133839" y="3795655"/>
            <a:ext cx="3243668" cy="313932"/>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eaLnBrk="1" fontAlgn="auto" hangingPunct="1">
              <a:spcBef>
                <a:spcPts val="0"/>
              </a:spcBef>
              <a:spcAft>
                <a:spcPts val="0"/>
              </a:spcAft>
              <a:defRPr/>
            </a:pPr>
            <a:endParaRPr lang="en-US" altLang="zh-CN" sz="1800" b="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endParaRPr>
          </a:p>
        </p:txBody>
      </p:sp>
      <p:sp>
        <p:nvSpPr>
          <p:cNvPr id="29" name="TextBox 31"/>
          <p:cNvSpPr txBox="1"/>
          <p:nvPr/>
        </p:nvSpPr>
        <p:spPr>
          <a:xfrm flipH="1">
            <a:off x="1148125" y="3392488"/>
            <a:ext cx="3243668" cy="1569660"/>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eaLnBrk="1" fontAlgn="auto" hangingPunct="1">
              <a:lnSpc>
                <a:spcPct val="150000"/>
              </a:lnSpc>
              <a:spcBef>
                <a:spcPts val="0"/>
              </a:spcBef>
              <a:spcAft>
                <a:spcPts val="0"/>
              </a:spcAft>
              <a:defRPr/>
            </a:pPr>
            <a:r>
              <a:rPr lang="zh-CN" altLang="en-US" sz="28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数据异常值</a:t>
            </a:r>
            <a:endParaRPr lang="en-US" altLang="zh-CN" sz="28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endParaRPr>
          </a:p>
          <a:p>
            <a:pPr eaLnBrk="1" fontAlgn="auto" hangingPunct="1">
              <a:lnSpc>
                <a:spcPct val="150000"/>
              </a:lnSpc>
              <a:spcBef>
                <a:spcPts val="0"/>
              </a:spcBef>
              <a:spcAft>
                <a:spcPts val="0"/>
              </a:spcAft>
              <a:defRPr/>
            </a:pPr>
            <a:r>
              <a:rPr lang="en-US" altLang="zh-CN" sz="1800" b="0" kern="120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  </a:t>
            </a:r>
            <a:r>
              <a:rPr lang="en-US" altLang="zh-CN" sz="1800" kern="120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1</a:t>
            </a:r>
            <a:r>
              <a:rPr lang="zh-CN" altLang="en-US" sz="1800" kern="120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a:t>
            </a:r>
            <a:r>
              <a:rPr lang="zh-CN" altLang="en-US" sz="1800" b="0" kern="120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用电量过高</a:t>
            </a:r>
          </a:p>
          <a:p>
            <a:pPr eaLnBrk="1" fontAlgn="auto" hangingPunct="1">
              <a:lnSpc>
                <a:spcPct val="150000"/>
              </a:lnSpc>
              <a:spcBef>
                <a:spcPts val="0"/>
              </a:spcBef>
              <a:spcAft>
                <a:spcPts val="0"/>
              </a:spcAft>
              <a:defRPr/>
            </a:pPr>
            <a:r>
              <a:rPr lang="en-US" altLang="zh-CN" sz="1800" b="0" kern="120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  </a:t>
            </a:r>
            <a:r>
              <a:rPr lang="en-US" altLang="zh-CN" sz="1800" kern="120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2</a:t>
            </a:r>
            <a:r>
              <a:rPr lang="zh-CN" altLang="en-US" sz="1800" kern="120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a:t>
            </a:r>
            <a:r>
              <a:rPr lang="zh-CN" altLang="en-US" sz="1800" b="0" kern="120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用电量过低</a:t>
            </a:r>
          </a:p>
        </p:txBody>
      </p:sp>
      <p:sp>
        <p:nvSpPr>
          <p:cNvPr id="30" name="等腰三角形 29"/>
          <p:cNvSpPr/>
          <p:nvPr/>
        </p:nvSpPr>
        <p:spPr>
          <a:xfrm rot="5400000">
            <a:off x="824706" y="3639869"/>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数据分析</a:t>
            </a:r>
          </a:p>
        </p:txBody>
      </p:sp>
      <p:grpSp>
        <p:nvGrpSpPr>
          <p:cNvPr id="16389" name="组合 258"/>
          <p:cNvGrpSpPr>
            <a:grpSpLocks/>
          </p:cNvGrpSpPr>
          <p:nvPr/>
        </p:nvGrpSpPr>
        <p:grpSpPr bwMode="auto">
          <a:xfrm>
            <a:off x="271463" y="346075"/>
            <a:ext cx="842962" cy="390525"/>
            <a:chOff x="-29932" y="520698"/>
            <a:chExt cx="577569" cy="258806"/>
          </a:xfrm>
        </p:grpSpPr>
        <p:sp>
          <p:nvSpPr>
            <p:cNvPr id="260" name="箭头: V 形 259"/>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1" name="箭头: V 形 260"/>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2" name="箭头: V 形 261"/>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p:nvSpPr>
          <p:cNvPr id="74" name="TextBox 31"/>
          <p:cNvSpPr txBox="1"/>
          <p:nvPr/>
        </p:nvSpPr>
        <p:spPr>
          <a:xfrm flipH="1">
            <a:off x="623888" y="4001020"/>
            <a:ext cx="4964054" cy="44268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457200" indent="-457200" defTabSz="685891" eaLnBrk="1" fontAlgn="auto" hangingPunct="1">
              <a:spcBef>
                <a:spcPts val="0"/>
              </a:spcBef>
              <a:spcAft>
                <a:spcPts val="0"/>
              </a:spcAft>
              <a:buFont typeface="Wingdings" panose="05000000000000000000" pitchFamily="2" charset="2"/>
              <a:buChar char="l"/>
              <a:defRPr/>
            </a:pPr>
            <a:r>
              <a:rPr lang="zh-CN" altLang="en-US" sz="28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用电整体分布呈幂律分布</a:t>
            </a:r>
            <a:endParaRPr lang="en-US" altLang="zh-CN" sz="28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endParaRPr>
          </a:p>
        </p:txBody>
      </p:sp>
      <p:grpSp>
        <p:nvGrpSpPr>
          <p:cNvPr id="2" name="组合 1"/>
          <p:cNvGrpSpPr/>
          <p:nvPr/>
        </p:nvGrpSpPr>
        <p:grpSpPr>
          <a:xfrm>
            <a:off x="811082" y="1844675"/>
            <a:ext cx="4776860" cy="1517338"/>
            <a:chOff x="842963" y="4569729"/>
            <a:chExt cx="4776860" cy="1517338"/>
          </a:xfrm>
        </p:grpSpPr>
        <p:sp>
          <p:nvSpPr>
            <p:cNvPr id="187" name="TextBox 31"/>
            <p:cNvSpPr txBox="1"/>
            <p:nvPr/>
          </p:nvSpPr>
          <p:spPr>
            <a:xfrm flipH="1">
              <a:off x="1148126" y="4569729"/>
              <a:ext cx="4471697" cy="1517338"/>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8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计数分析统计分析</a:t>
              </a:r>
              <a:endParaRPr lang="en-US" altLang="zh-CN" sz="28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endParaRPr>
            </a:p>
            <a:p>
              <a:pPr defTabSz="685891" eaLnBrk="1" fontAlgn="auto" hangingPunct="1">
                <a:lnSpc>
                  <a:spcPct val="130000"/>
                </a:lnSpc>
                <a:spcBef>
                  <a:spcPts val="0"/>
                </a:spcBef>
                <a:spcAft>
                  <a:spcPts val="0"/>
                </a:spcAft>
                <a:defRPr/>
              </a:pPr>
              <a:r>
                <a:rPr lang="en-US" altLang="zh-CN" sz="1800" kern="120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  1</a:t>
              </a:r>
              <a:r>
                <a:rPr lang="zh-CN" altLang="en-US" sz="1800" kern="120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a:t>
              </a:r>
              <a:r>
                <a:rPr lang="zh-CN" altLang="en-US" sz="1800" b="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统计对应列的均值</a:t>
              </a:r>
              <a:endParaRPr lang="en-US" altLang="zh-CN" sz="1800" b="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endParaRPr>
            </a:p>
            <a:p>
              <a:pPr defTabSz="685891" eaLnBrk="1" fontAlgn="auto" hangingPunct="1">
                <a:lnSpc>
                  <a:spcPct val="130000"/>
                </a:lnSpc>
                <a:spcBef>
                  <a:spcPts val="0"/>
                </a:spcBef>
                <a:spcAft>
                  <a:spcPts val="0"/>
                </a:spcAft>
                <a:defRPr/>
              </a:pPr>
              <a:r>
                <a:rPr lang="en-US" altLang="zh-CN" sz="1800" kern="120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  2</a:t>
              </a:r>
              <a:r>
                <a:rPr lang="zh-CN" altLang="en-US" sz="1800" kern="120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a:t>
              </a:r>
              <a:r>
                <a:rPr lang="zh-CN" altLang="en-US" sz="1800" b="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统计对应列的最值</a:t>
              </a:r>
              <a:endParaRPr lang="en-US" altLang="zh-CN" sz="1800" b="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endParaRPr>
            </a:p>
            <a:p>
              <a:pPr defTabSz="685891" eaLnBrk="1" fontAlgn="auto" hangingPunct="1">
                <a:lnSpc>
                  <a:spcPct val="130000"/>
                </a:lnSpc>
                <a:spcBef>
                  <a:spcPts val="0"/>
                </a:spcBef>
                <a:spcAft>
                  <a:spcPts val="0"/>
                </a:spcAft>
                <a:defRPr/>
              </a:pPr>
              <a:r>
                <a:rPr lang="en-US" altLang="zh-CN" sz="1800" kern="120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  3</a:t>
              </a:r>
              <a:r>
                <a:rPr lang="zh-CN" altLang="en-US" sz="1800" kern="120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a:t>
              </a:r>
              <a:r>
                <a:rPr lang="zh-CN" altLang="en-US" sz="1800" b="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统计对应列的中位数</a:t>
              </a:r>
              <a:endParaRPr lang="en-US" altLang="zh-CN" sz="1800" b="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endParaRPr>
            </a:p>
          </p:txBody>
        </p:sp>
        <p:sp>
          <p:nvSpPr>
            <p:cNvPr id="75" name="等腰三角形 74"/>
            <p:cNvSpPr/>
            <p:nvPr/>
          </p:nvSpPr>
          <p:spPr>
            <a:xfrm rot="5400000">
              <a:off x="824706" y="4607170"/>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grpSp>
      <p:pic>
        <p:nvPicPr>
          <p:cNvPr id="18" name="图片 17"/>
          <p:cNvPicPr>
            <a:picLocks noChangeAspect="1"/>
          </p:cNvPicPr>
          <p:nvPr/>
        </p:nvPicPr>
        <p:blipFill>
          <a:blip r:embed="rId3"/>
          <a:stretch>
            <a:fillRect/>
          </a:stretch>
        </p:blipFill>
        <p:spPr>
          <a:xfrm>
            <a:off x="5456889" y="1304925"/>
            <a:ext cx="6247430" cy="4103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4461741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组合 8"/>
          <p:cNvGrpSpPr>
            <a:grpSpLocks/>
          </p:cNvGrpSpPr>
          <p:nvPr/>
        </p:nvGrpSpPr>
        <p:grpSpPr bwMode="auto">
          <a:xfrm>
            <a:off x="1944688" y="1574584"/>
            <a:ext cx="2844800" cy="2847975"/>
            <a:chOff x="1841500" y="1970088"/>
            <a:chExt cx="2844800" cy="2844800"/>
          </a:xfrm>
        </p:grpSpPr>
        <p:grpSp>
          <p:nvGrpSpPr>
            <p:cNvPr id="44039" name="组合 2"/>
            <p:cNvGrpSpPr>
              <a:grpSpLocks/>
            </p:cNvGrpSpPr>
            <p:nvPr/>
          </p:nvGrpSpPr>
          <p:grpSpPr bwMode="auto">
            <a:xfrm>
              <a:off x="1997566" y="2126156"/>
              <a:ext cx="2532674" cy="2532664"/>
              <a:chOff x="4223654" y="2075543"/>
              <a:chExt cx="2786746" cy="2786743"/>
            </a:xfrm>
          </p:grpSpPr>
          <p:sp>
            <p:nvSpPr>
              <p:cNvPr id="5" name="弧形 4"/>
              <p:cNvSpPr/>
              <p:nvPr/>
            </p:nvSpPr>
            <p:spPr>
              <a:xfrm>
                <a:off x="4223114" y="2074810"/>
                <a:ext cx="2787820" cy="2788209"/>
              </a:xfrm>
              <a:prstGeom prst="arc">
                <a:avLst>
                  <a:gd name="adj1" fmla="val 16515091"/>
                  <a:gd name="adj2" fmla="val 8042095"/>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6" name="弧形 5"/>
              <p:cNvSpPr/>
              <p:nvPr/>
            </p:nvSpPr>
            <p:spPr>
              <a:xfrm flipH="1">
                <a:off x="4223114" y="2074810"/>
                <a:ext cx="2787820" cy="2788209"/>
              </a:xfrm>
              <a:prstGeom prst="arc">
                <a:avLst>
                  <a:gd name="adj1" fmla="val 16221398"/>
                  <a:gd name="adj2" fmla="val 17074317"/>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7" name="弧形 6"/>
              <p:cNvSpPr/>
              <p:nvPr/>
            </p:nvSpPr>
            <p:spPr>
              <a:xfrm flipH="1">
                <a:off x="4223114" y="2074810"/>
                <a:ext cx="2787820" cy="2788209"/>
              </a:xfrm>
              <a:prstGeom prst="arc">
                <a:avLst>
                  <a:gd name="adj1" fmla="val 19108016"/>
                  <a:gd name="adj2" fmla="val 947009"/>
                </a:avLst>
              </a:prstGeom>
              <a:ln w="8890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8" name="弧形 7"/>
              <p:cNvSpPr/>
              <p:nvPr/>
            </p:nvSpPr>
            <p:spPr>
              <a:xfrm flipH="1">
                <a:off x="4223114" y="2074810"/>
                <a:ext cx="2787820" cy="2788209"/>
              </a:xfrm>
              <a:prstGeom prst="arc">
                <a:avLst>
                  <a:gd name="adj1" fmla="val 1732279"/>
                  <a:gd name="adj2" fmla="val 2508284"/>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grpSp>
        <p:sp>
          <p:nvSpPr>
            <p:cNvPr id="4" name="椭圆 3"/>
            <p:cNvSpPr/>
            <p:nvPr/>
          </p:nvSpPr>
          <p:spPr>
            <a:xfrm rot="16200000">
              <a:off x="1841500" y="1970088"/>
              <a:ext cx="2844800" cy="2844800"/>
            </a:xfrm>
            <a:prstGeom prst="ellipse">
              <a:avLst/>
            </a:prstGeom>
            <a:noFill/>
            <a:ln w="508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0" name="等腰三角形 9"/>
          <p:cNvSpPr/>
          <p:nvPr/>
        </p:nvSpPr>
        <p:spPr>
          <a:xfrm rot="5400000">
            <a:off x="5049044" y="2351665"/>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11" name="TextBox 31"/>
          <p:cNvSpPr txBox="1"/>
          <p:nvPr/>
        </p:nvSpPr>
        <p:spPr>
          <a:xfrm flipH="1">
            <a:off x="5389198" y="2127545"/>
            <a:ext cx="4509258" cy="646331"/>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600" dirty="0">
                <a:solidFill>
                  <a:srgbClr val="01E2BC"/>
                </a:solidFill>
                <a:effectLst>
                  <a:outerShdw blurRad="266700" algn="tl" rotWithShape="0">
                    <a:srgbClr val="44546A">
                      <a:lumMod val="40000"/>
                      <a:lumOff val="60000"/>
                      <a:alpha val="55000"/>
                    </a:srgbClr>
                  </a:outerShdw>
                </a:effectLst>
                <a:latin typeface="Arial Rounded MT Bold" pitchFamily="34" charset="0"/>
                <a:cs typeface="Times New Roman" pitchFamily="18" charset="0"/>
              </a:rPr>
              <a:t>特征工程</a:t>
            </a:r>
          </a:p>
        </p:txBody>
      </p:sp>
      <p:sp>
        <p:nvSpPr>
          <p:cNvPr id="12" name="TextBox 32"/>
          <p:cNvSpPr txBox="1"/>
          <p:nvPr/>
        </p:nvSpPr>
        <p:spPr>
          <a:xfrm>
            <a:off x="5389198" y="3416772"/>
            <a:ext cx="5540226" cy="1005788"/>
          </a:xfrm>
          <a:prstGeom prst="rect">
            <a:avLst/>
          </a:prstGeom>
          <a:noFill/>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2400" dirty="0">
                <a:solidFill>
                  <a:prstClr val="white"/>
                </a:solidFill>
                <a:latin typeface="微软雅黑" pitchFamily="34" charset="-122"/>
              </a:rPr>
              <a:t>难点：可用特征少（怎样从数据中挖掘有效的特征？）</a:t>
            </a:r>
            <a:r>
              <a:rPr lang="en-US" altLang="zh-CN" sz="2000" dirty="0">
                <a:solidFill>
                  <a:prstClr val="white"/>
                </a:solidFill>
                <a:latin typeface="微软雅黑" pitchFamily="34" charset="-122"/>
              </a:rPr>
              <a:t>          </a:t>
            </a:r>
            <a:endParaRPr lang="zh-CN" altLang="en-US" sz="2000" dirty="0">
              <a:solidFill>
                <a:prstClr val="white"/>
              </a:solidFill>
              <a:latin typeface="微软雅黑" pitchFamily="34" charset="-122"/>
            </a:endParaRPr>
          </a:p>
        </p:txBody>
      </p:sp>
      <p:sp>
        <p:nvSpPr>
          <p:cNvPr id="13" name="TextBox 31"/>
          <p:cNvSpPr txBox="1"/>
          <p:nvPr/>
        </p:nvSpPr>
        <p:spPr>
          <a:xfrm flipH="1">
            <a:off x="2508228" y="2155842"/>
            <a:ext cx="1675074" cy="1569660"/>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9600" dirty="0">
                <a:solidFill>
                  <a:prstClr val="white"/>
                </a:solidFill>
                <a:effectLst>
                  <a:outerShdw blurRad="266700" algn="tl" rotWithShape="0">
                    <a:srgbClr val="44546A">
                      <a:lumMod val="40000"/>
                      <a:lumOff val="60000"/>
                      <a:alpha val="55000"/>
                    </a:srgbClr>
                  </a:outerShdw>
                </a:effectLst>
                <a:cs typeface="Times New Roman" pitchFamily="18" charset="0"/>
              </a:rPr>
              <a:t>02</a:t>
            </a:r>
            <a:endParaRPr lang="zh-CN" altLang="en-US" sz="9600" dirty="0">
              <a:solidFill>
                <a:prstClr val="white"/>
              </a:solidFill>
              <a:effectLst>
                <a:outerShdw blurRad="266700" algn="tl" rotWithShape="0">
                  <a:srgbClr val="44546A">
                    <a:lumMod val="40000"/>
                    <a:lumOff val="60000"/>
                    <a:alpha val="55000"/>
                  </a:srgbClr>
                </a:outerShdw>
              </a:effectLst>
              <a:cs typeface="Times New Roman" pitchFamily="18"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组合 138"/>
          <p:cNvGrpSpPr>
            <a:grpSpLocks/>
          </p:cNvGrpSpPr>
          <p:nvPr/>
        </p:nvGrpSpPr>
        <p:grpSpPr bwMode="auto">
          <a:xfrm>
            <a:off x="828676" y="2161983"/>
            <a:ext cx="3736075" cy="1020506"/>
            <a:chOff x="210534" y="3810509"/>
            <a:chExt cx="3735329" cy="1021780"/>
          </a:xfrm>
        </p:grpSpPr>
        <p:sp>
          <p:nvSpPr>
            <p:cNvPr id="140" name="TextBox 31"/>
            <p:cNvSpPr txBox="1"/>
            <p:nvPr/>
          </p:nvSpPr>
          <p:spPr>
            <a:xfrm flipH="1">
              <a:off x="229839" y="3810509"/>
              <a:ext cx="3097314" cy="788378"/>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800" b="0" dirty="0">
                  <a:solidFill>
                    <a:srgbClr val="01E2BC"/>
                  </a:solidFill>
                  <a:latin typeface="迷你简综艺" panose="03000509000000000000" pitchFamily="65" charset="-122"/>
                  <a:ea typeface="迷你简综艺" panose="03000509000000000000" pitchFamily="65" charset="-122"/>
                  <a:cs typeface="Times New Roman" pitchFamily="18" charset="0"/>
                </a:rPr>
                <a:t>已有特征</a:t>
              </a:r>
              <a:endParaRPr lang="en-US" altLang="zh-CN" sz="2800" b="0" dirty="0">
                <a:solidFill>
                  <a:srgbClr val="01E2BC"/>
                </a:solidFill>
                <a:latin typeface="迷你简综艺" panose="03000509000000000000" pitchFamily="65" charset="-122"/>
                <a:ea typeface="迷你简综艺" panose="03000509000000000000" pitchFamily="65" charset="-122"/>
                <a:cs typeface="Times New Roman" pitchFamily="18" charset="0"/>
              </a:endParaRPr>
            </a:p>
            <a:p>
              <a:pPr defTabSz="685891" eaLnBrk="1" fontAlgn="auto" hangingPunct="1">
                <a:spcBef>
                  <a:spcPts val="0"/>
                </a:spcBef>
                <a:spcAft>
                  <a:spcPts val="0"/>
                </a:spcAft>
                <a:defRPr/>
              </a:pPr>
              <a:r>
                <a:rPr lang="en-US" altLang="zh-CN" sz="2800" b="0" dirty="0">
                  <a:solidFill>
                    <a:schemeClr val="bg1"/>
                  </a:solidFill>
                  <a:latin typeface="迷你简综艺" panose="03000509000000000000" pitchFamily="65" charset="-122"/>
                  <a:ea typeface="迷你简综艺" panose="03000509000000000000" pitchFamily="65" charset="-122"/>
                  <a:cs typeface="Times New Roman" pitchFamily="18" charset="0"/>
                </a:rPr>
                <a:t>  </a:t>
              </a:r>
              <a:endParaRPr lang="zh-CN" altLang="en-US" sz="2800" b="0" dirty="0">
                <a:solidFill>
                  <a:schemeClr val="bg1"/>
                </a:solidFill>
                <a:latin typeface="迷你简综艺" panose="03000509000000000000" pitchFamily="65" charset="-122"/>
                <a:ea typeface="迷你简综艺" panose="03000509000000000000" pitchFamily="65" charset="-122"/>
                <a:cs typeface="Times New Roman" pitchFamily="18" charset="0"/>
              </a:endParaRPr>
            </a:p>
          </p:txBody>
        </p:sp>
        <p:sp>
          <p:nvSpPr>
            <p:cNvPr id="141" name="TextBox 32"/>
            <p:cNvSpPr txBox="1"/>
            <p:nvPr/>
          </p:nvSpPr>
          <p:spPr>
            <a:xfrm>
              <a:off x="210534" y="4379292"/>
              <a:ext cx="3735329" cy="452997"/>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dirty="0">
                  <a:solidFill>
                    <a:schemeClr val="bg1"/>
                  </a:solidFill>
                  <a:latin typeface="微软雅黑" pitchFamily="34" charset="-122"/>
                </a:rPr>
                <a:t>仅有时间序列、企业用电量</a:t>
              </a:r>
            </a:p>
          </p:txBody>
        </p:sp>
      </p:grpSp>
      <p:sp>
        <p:nvSpPr>
          <p:cNvPr id="145"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特征较少</a:t>
            </a:r>
          </a:p>
        </p:txBody>
      </p:sp>
      <p:grpSp>
        <p:nvGrpSpPr>
          <p:cNvPr id="46085" name="组合 145"/>
          <p:cNvGrpSpPr>
            <a:grpSpLocks/>
          </p:cNvGrpSpPr>
          <p:nvPr/>
        </p:nvGrpSpPr>
        <p:grpSpPr bwMode="auto">
          <a:xfrm>
            <a:off x="271463" y="346075"/>
            <a:ext cx="842962" cy="390525"/>
            <a:chOff x="-29932" y="520698"/>
            <a:chExt cx="577569" cy="258806"/>
          </a:xfrm>
        </p:grpSpPr>
        <p:sp>
          <p:nvSpPr>
            <p:cNvPr id="147" name="箭头: V 形 146"/>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8" name="箭头: V 形 147"/>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9" name="箭头: V 形 148"/>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p:nvSpPr>
          <p:cNvPr id="47" name="等腰三角形 46"/>
          <p:cNvSpPr/>
          <p:nvPr/>
        </p:nvSpPr>
        <p:spPr>
          <a:xfrm rot="5400000">
            <a:off x="646876" y="2187135"/>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graphicFrame>
        <p:nvGraphicFramePr>
          <p:cNvPr id="37" name="表格 36"/>
          <p:cNvGraphicFramePr>
            <a:graphicFrameLocks noGrp="1"/>
          </p:cNvGraphicFramePr>
          <p:nvPr>
            <p:extLst>
              <p:ext uri="{D42A27DB-BD31-4B8C-83A1-F6EECF244321}">
                <p14:modId xmlns:p14="http://schemas.microsoft.com/office/powerpoint/2010/main" val="1615616992"/>
              </p:ext>
            </p:extLst>
          </p:nvPr>
        </p:nvGraphicFramePr>
        <p:xfrm>
          <a:off x="4898894" y="1304925"/>
          <a:ext cx="6896650" cy="4645024"/>
        </p:xfrm>
        <a:graphic>
          <a:graphicData uri="http://schemas.openxmlformats.org/drawingml/2006/table">
            <a:tbl>
              <a:tblPr firstRow="1" bandRow="1">
                <a:tableStyleId>{F5AB1C69-6EDB-4FF4-983F-18BD219EF322}</a:tableStyleId>
              </a:tblPr>
              <a:tblGrid>
                <a:gridCol w="2271847">
                  <a:extLst>
                    <a:ext uri="{9D8B030D-6E8A-4147-A177-3AD203B41FA5}">
                      <a16:colId xmlns:a16="http://schemas.microsoft.com/office/drawing/2014/main" val="20000"/>
                    </a:ext>
                  </a:extLst>
                </a:gridCol>
                <a:gridCol w="2271847">
                  <a:extLst>
                    <a:ext uri="{9D8B030D-6E8A-4147-A177-3AD203B41FA5}">
                      <a16:colId xmlns:a16="http://schemas.microsoft.com/office/drawing/2014/main" val="1010395188"/>
                    </a:ext>
                  </a:extLst>
                </a:gridCol>
                <a:gridCol w="2352956">
                  <a:extLst>
                    <a:ext uri="{9D8B030D-6E8A-4147-A177-3AD203B41FA5}">
                      <a16:colId xmlns:a16="http://schemas.microsoft.com/office/drawing/2014/main" val="20001"/>
                    </a:ext>
                  </a:extLst>
                </a:gridCol>
              </a:tblGrid>
              <a:tr h="251036">
                <a:tc>
                  <a:txBody>
                    <a:bodyPr/>
                    <a:lstStyle/>
                    <a:p>
                      <a:pPr algn="ctr" fontAlgn="ctr"/>
                      <a:r>
                        <a:rPr lang="en-US" sz="1200" b="0" i="0" u="none" strike="noStrike" dirty="0" err="1">
                          <a:solidFill>
                            <a:schemeClr val="bg1"/>
                          </a:solidFill>
                          <a:effectLst/>
                          <a:latin typeface="等线" panose="02010600030101010101" pitchFamily="2" charset="-122"/>
                          <a:ea typeface="等线" panose="02010600030101010101" pitchFamily="2" charset="-122"/>
                        </a:rPr>
                        <a:t>record_date</a:t>
                      </a:r>
                      <a:endParaRPr lang="en-US" sz="1200" b="0"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sz="1200" b="0" i="0" u="none" strike="noStrike" dirty="0" err="1">
                          <a:solidFill>
                            <a:schemeClr val="bg1"/>
                          </a:solidFill>
                          <a:effectLst/>
                          <a:latin typeface="等线" panose="02010600030101010101" pitchFamily="2" charset="-122"/>
                          <a:ea typeface="等线" panose="02010600030101010101" pitchFamily="2" charset="-122"/>
                        </a:rPr>
                        <a:t>user_id</a:t>
                      </a:r>
                      <a:endParaRPr lang="en-US" sz="1200" b="0"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sz="1200" b="0" i="0" u="none" strike="noStrike">
                          <a:solidFill>
                            <a:schemeClr val="bg1"/>
                          </a:solidFill>
                          <a:effectLst/>
                          <a:latin typeface="等线" panose="02010600030101010101" pitchFamily="2" charset="-122"/>
                          <a:ea typeface="等线" panose="02010600030101010101" pitchFamily="2" charset="-122"/>
                        </a:rPr>
                        <a:t>power_consumption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51036">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2015/1/1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1135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371081848"/>
                  </a:ext>
                </a:extLst>
              </a:tr>
              <a:tr h="251036">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2015/1/2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570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057258405"/>
                  </a:ext>
                </a:extLst>
              </a:tr>
              <a:tr h="251036">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2015/1/3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3418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235538551"/>
                  </a:ext>
                </a:extLst>
              </a:tr>
              <a:tr h="251036">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2015/1/4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3968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568696366"/>
                  </a:ext>
                </a:extLst>
              </a:tr>
              <a:tr h="251036">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2015/1/5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3986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717091131"/>
                  </a:ext>
                </a:extLst>
              </a:tr>
              <a:tr h="251036">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2015/1/6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4082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953147508"/>
                  </a:ext>
                </a:extLst>
              </a:tr>
              <a:tr h="251036">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2015/1/7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4172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5677850"/>
                  </a:ext>
                </a:extLst>
              </a:tr>
              <a:tr h="251036">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2015/1/8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4022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422964061"/>
                  </a:ext>
                </a:extLst>
              </a:tr>
              <a:tr h="251036">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2015/1/9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4025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887233191"/>
                  </a:ext>
                </a:extLst>
              </a:tr>
              <a:tr h="251036">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2015/1/10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4047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789268056"/>
                  </a:ext>
                </a:extLst>
              </a:tr>
              <a:tr h="209292">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2015/1/11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4135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961672593"/>
                  </a:ext>
                </a:extLst>
              </a:tr>
              <a:tr h="209292">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2015/1/12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4111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39739701"/>
                  </a:ext>
                </a:extLst>
              </a:tr>
              <a:tr h="209292">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2015/1/13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3926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21334721"/>
                  </a:ext>
                </a:extLst>
              </a:tr>
              <a:tr h="209292">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2015/1/14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4244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302642721"/>
                  </a:ext>
                </a:extLst>
              </a:tr>
              <a:tr h="209292">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2015/1/15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4144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76709111"/>
                  </a:ext>
                </a:extLst>
              </a:tr>
              <a:tr h="209292">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2015/1/16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4269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01016678"/>
                  </a:ext>
                </a:extLst>
              </a:tr>
              <a:tr h="209292">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2015/1/17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4262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32592885"/>
                  </a:ext>
                </a:extLst>
              </a:tr>
              <a:tr h="209292">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2015/1/18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2782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53186032"/>
                  </a:ext>
                </a:extLst>
              </a:tr>
              <a:tr h="209292">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2015/1/19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a:solidFill>
                            <a:schemeClr val="bg1"/>
                          </a:solidFill>
                          <a:effectLst/>
                          <a:latin typeface="等线" panose="02010600030101010101" pitchFamily="2" charset="-122"/>
                          <a:ea typeface="等线" panose="02010600030101010101" pitchFamily="2" charset="-122"/>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200" b="0" i="0" u="none" strike="noStrike" dirty="0">
                          <a:solidFill>
                            <a:schemeClr val="bg1"/>
                          </a:solidFill>
                          <a:effectLst/>
                          <a:latin typeface="等线" panose="02010600030101010101" pitchFamily="2" charset="-122"/>
                          <a:ea typeface="等线" panose="02010600030101010101" pitchFamily="2" charset="-122"/>
                        </a:rPr>
                        <a:t>3327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454563193"/>
                  </a:ext>
                </a:extLst>
              </a:tr>
            </a:tbl>
          </a:graphicData>
        </a:graphic>
      </p:graphicFrame>
    </p:spTree>
    <p:extLst>
      <p:ext uri="{BB962C8B-B14F-4D97-AF65-F5344CB8AC3E}">
        <p14:creationId xmlns:p14="http://schemas.microsoft.com/office/powerpoint/2010/main" val="775526609"/>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组合 138"/>
          <p:cNvGrpSpPr>
            <a:grpSpLocks/>
          </p:cNvGrpSpPr>
          <p:nvPr/>
        </p:nvGrpSpPr>
        <p:grpSpPr bwMode="auto">
          <a:xfrm>
            <a:off x="1040453" y="1844675"/>
            <a:ext cx="3736075" cy="1572477"/>
            <a:chOff x="210534" y="3728519"/>
            <a:chExt cx="3735329" cy="1574441"/>
          </a:xfrm>
        </p:grpSpPr>
        <p:sp>
          <p:nvSpPr>
            <p:cNvPr id="140" name="TextBox 31"/>
            <p:cNvSpPr txBox="1"/>
            <p:nvPr/>
          </p:nvSpPr>
          <p:spPr>
            <a:xfrm flipH="1">
              <a:off x="229839" y="3728519"/>
              <a:ext cx="3097314" cy="443238"/>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800" b="0" dirty="0">
                  <a:solidFill>
                    <a:srgbClr val="01E2BC"/>
                  </a:solidFill>
                  <a:latin typeface="迷你简综艺" panose="03000509000000000000" pitchFamily="65" charset="-122"/>
                  <a:ea typeface="迷你简综艺" panose="03000509000000000000" pitchFamily="65" charset="-122"/>
                  <a:cs typeface="Times New Roman" pitchFamily="18" charset="0"/>
                </a:rPr>
                <a:t>统计特征</a:t>
              </a:r>
            </a:p>
          </p:txBody>
        </p:sp>
        <p:sp>
          <p:nvSpPr>
            <p:cNvPr id="141" name="TextBox 32"/>
            <p:cNvSpPr txBox="1"/>
            <p:nvPr/>
          </p:nvSpPr>
          <p:spPr>
            <a:xfrm>
              <a:off x="210534" y="4128867"/>
              <a:ext cx="3735329" cy="1174093"/>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dirty="0">
                  <a:solidFill>
                    <a:schemeClr val="bg1"/>
                  </a:solidFill>
                  <a:latin typeface="微软雅黑" pitchFamily="34" charset="-122"/>
                </a:rPr>
                <a:t>针对每天每家企业用电量做了中值、均值、计数、最大值、最小值的统计分析</a:t>
              </a:r>
            </a:p>
          </p:txBody>
        </p:sp>
      </p:grpSp>
      <p:sp>
        <p:nvSpPr>
          <p:cNvPr id="145"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特征较少</a:t>
            </a:r>
          </a:p>
        </p:txBody>
      </p:sp>
      <p:grpSp>
        <p:nvGrpSpPr>
          <p:cNvPr id="46085" name="组合 145"/>
          <p:cNvGrpSpPr>
            <a:grpSpLocks/>
          </p:cNvGrpSpPr>
          <p:nvPr/>
        </p:nvGrpSpPr>
        <p:grpSpPr bwMode="auto">
          <a:xfrm>
            <a:off x="271463" y="346075"/>
            <a:ext cx="842962" cy="390525"/>
            <a:chOff x="-29932" y="520698"/>
            <a:chExt cx="577569" cy="258806"/>
          </a:xfrm>
        </p:grpSpPr>
        <p:sp>
          <p:nvSpPr>
            <p:cNvPr id="147" name="箭头: V 形 146"/>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8" name="箭头: V 形 147"/>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9" name="箭头: V 形 148"/>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grpSp>
        <p:nvGrpSpPr>
          <p:cNvPr id="46086" name="组合 59"/>
          <p:cNvGrpSpPr>
            <a:grpSpLocks/>
          </p:cNvGrpSpPr>
          <p:nvPr/>
        </p:nvGrpSpPr>
        <p:grpSpPr bwMode="auto">
          <a:xfrm>
            <a:off x="7445375" y="478570"/>
            <a:ext cx="1685925" cy="758825"/>
            <a:chOff x="1082572" y="2829322"/>
            <a:chExt cx="3641943" cy="1148103"/>
          </a:xfrm>
        </p:grpSpPr>
        <p:grpSp>
          <p:nvGrpSpPr>
            <p:cNvPr id="46091" name="组合 60"/>
            <p:cNvGrpSpPr>
              <a:grpSpLocks/>
            </p:cNvGrpSpPr>
            <p:nvPr/>
          </p:nvGrpSpPr>
          <p:grpSpPr bwMode="auto">
            <a:xfrm>
              <a:off x="1082572" y="2829322"/>
              <a:ext cx="937955" cy="1148103"/>
              <a:chOff x="1090192" y="2829322"/>
              <a:chExt cx="937955" cy="1148103"/>
            </a:xfrm>
          </p:grpSpPr>
          <p:sp>
            <p:nvSpPr>
              <p:cNvPr id="72" name="任意多边形 7"/>
              <p:cNvSpPr/>
              <p:nvPr/>
            </p:nvSpPr>
            <p:spPr>
              <a:xfrm rot="5400000">
                <a:off x="917804" y="3685898"/>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3" name="任意多边形 9"/>
              <p:cNvSpPr/>
              <p:nvPr/>
            </p:nvSpPr>
            <p:spPr>
              <a:xfrm>
                <a:off x="1149761" y="3917855"/>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4" name="任意多边形 11"/>
              <p:cNvSpPr/>
              <p:nvPr/>
            </p:nvSpPr>
            <p:spPr>
              <a:xfrm rot="16200000" flipV="1">
                <a:off x="917804" y="3061279"/>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5" name="任意多边形 18"/>
              <p:cNvSpPr/>
              <p:nvPr/>
            </p:nvSpPr>
            <p:spPr>
              <a:xfrm>
                <a:off x="1367969" y="2836528"/>
                <a:ext cx="497251" cy="52842"/>
              </a:xfrm>
              <a:custGeom>
                <a:avLst/>
                <a:gdLst>
                  <a:gd name="connsiteX0" fmla="*/ 50006 w 521225"/>
                  <a:gd name="connsiteY0" fmla="*/ 0 h 50006"/>
                  <a:gd name="connsiteX1" fmla="*/ 471219 w 521225"/>
                  <a:gd name="connsiteY1" fmla="*/ 0 h 50006"/>
                  <a:gd name="connsiteX2" fmla="*/ 521225 w 521225"/>
                  <a:gd name="connsiteY2" fmla="*/ 50006 h 50006"/>
                  <a:gd name="connsiteX3" fmla="*/ 0 w 521225"/>
                  <a:gd name="connsiteY3" fmla="*/ 50006 h 50006"/>
                  <a:gd name="connsiteX4" fmla="*/ 50006 w 521225"/>
                  <a:gd name="connsiteY4" fmla="*/ 0 h 50006"/>
                  <a:gd name="connsiteX0" fmla="*/ 0 w 521225"/>
                  <a:gd name="connsiteY0" fmla="*/ 50006 h 141446"/>
                  <a:gd name="connsiteX1" fmla="*/ 50006 w 521225"/>
                  <a:gd name="connsiteY1" fmla="*/ 0 h 141446"/>
                  <a:gd name="connsiteX2" fmla="*/ 471219 w 521225"/>
                  <a:gd name="connsiteY2" fmla="*/ 0 h 141446"/>
                  <a:gd name="connsiteX3" fmla="*/ 521225 w 521225"/>
                  <a:gd name="connsiteY3" fmla="*/ 50006 h 141446"/>
                  <a:gd name="connsiteX4" fmla="*/ 91440 w 521225"/>
                  <a:gd name="connsiteY4" fmla="*/ 141446 h 141446"/>
                  <a:gd name="connsiteX0" fmla="*/ 0 w 521225"/>
                  <a:gd name="connsiteY0" fmla="*/ 50006 h 50006"/>
                  <a:gd name="connsiteX1" fmla="*/ 50006 w 521225"/>
                  <a:gd name="connsiteY1" fmla="*/ 0 h 50006"/>
                  <a:gd name="connsiteX2" fmla="*/ 471219 w 521225"/>
                  <a:gd name="connsiteY2" fmla="*/ 0 h 50006"/>
                  <a:gd name="connsiteX3" fmla="*/ 521225 w 521225"/>
                  <a:gd name="connsiteY3" fmla="*/ 50006 h 50006"/>
                  <a:gd name="connsiteX0" fmla="*/ 0 w 471219"/>
                  <a:gd name="connsiteY0" fmla="*/ 0 h 50006"/>
                  <a:gd name="connsiteX1" fmla="*/ 421213 w 471219"/>
                  <a:gd name="connsiteY1" fmla="*/ 0 h 50006"/>
                  <a:gd name="connsiteX2" fmla="*/ 471219 w 471219"/>
                  <a:gd name="connsiteY2" fmla="*/ 50006 h 50006"/>
                </a:gdLst>
                <a:ahLst/>
                <a:cxnLst>
                  <a:cxn ang="0">
                    <a:pos x="connsiteX0" y="connsiteY0"/>
                  </a:cxn>
                  <a:cxn ang="0">
                    <a:pos x="connsiteX1" y="connsiteY1"/>
                  </a:cxn>
                  <a:cxn ang="0">
                    <a:pos x="connsiteX2" y="connsiteY2"/>
                  </a:cxn>
                </a:cxnLst>
                <a:rect l="l" t="t" r="r" b="b"/>
                <a:pathLst>
                  <a:path w="471219" h="50006">
                    <a:moveTo>
                      <a:pt x="0" y="0"/>
                    </a:moveTo>
                    <a:lnTo>
                      <a:pt x="421213" y="0"/>
                    </a:lnTo>
                    <a:lnTo>
                      <a:pt x="471219" y="50006"/>
                    </a:lnTo>
                  </a:path>
                </a:pathLst>
              </a:cu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6" name="任意多边形 12"/>
              <p:cNvSpPr/>
              <p:nvPr/>
            </p:nvSpPr>
            <p:spPr>
              <a:xfrm flipV="1">
                <a:off x="1149761" y="2829322"/>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6123" name="组合 76"/>
              <p:cNvGrpSpPr>
                <a:grpSpLocks/>
              </p:cNvGrpSpPr>
              <p:nvPr/>
            </p:nvGrpSpPr>
            <p:grpSpPr bwMode="auto">
              <a:xfrm>
                <a:off x="1508019" y="3947640"/>
                <a:ext cx="520128" cy="0"/>
                <a:chOff x="1631394" y="5381691"/>
                <a:chExt cx="707830" cy="0"/>
              </a:xfrm>
            </p:grpSpPr>
            <p:cxnSp>
              <p:nvCxnSpPr>
                <p:cNvPr id="78" name="直接连接符 77"/>
                <p:cNvCxnSpPr/>
                <p:nvPr/>
              </p:nvCxnSpPr>
              <p:spPr>
                <a:xfrm>
                  <a:off x="1632144" y="6391977"/>
                  <a:ext cx="709368" cy="0"/>
                </a:xfrm>
                <a:prstGeom prst="line">
                  <a:avLst/>
                </a:pr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9" name="直接连接符 78"/>
                <p:cNvCxnSpPr/>
                <p:nvPr/>
              </p:nvCxnSpPr>
              <p:spPr>
                <a:xfrm>
                  <a:off x="2248173" y="6391977"/>
                  <a:ext cx="93338" cy="0"/>
                </a:xfrm>
                <a:prstGeom prst="line">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46092" name="组合 61"/>
            <p:cNvGrpSpPr>
              <a:grpSpLocks/>
            </p:cNvGrpSpPr>
            <p:nvPr/>
          </p:nvGrpSpPr>
          <p:grpSpPr bwMode="auto">
            <a:xfrm flipH="1" flipV="1">
              <a:off x="3786560" y="2829322"/>
              <a:ext cx="937955" cy="1148103"/>
              <a:chOff x="1090192" y="2829322"/>
              <a:chExt cx="937955" cy="1148103"/>
            </a:xfrm>
          </p:grpSpPr>
          <p:sp>
            <p:nvSpPr>
              <p:cNvPr id="64" name="任意多边形 7"/>
              <p:cNvSpPr/>
              <p:nvPr/>
            </p:nvSpPr>
            <p:spPr>
              <a:xfrm rot="5400000">
                <a:off x="917804" y="3685898"/>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5" name="任意多边形 9"/>
              <p:cNvSpPr/>
              <p:nvPr/>
            </p:nvSpPr>
            <p:spPr>
              <a:xfrm>
                <a:off x="1149761" y="3917855"/>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6" name="任意多边形 11"/>
              <p:cNvSpPr/>
              <p:nvPr/>
            </p:nvSpPr>
            <p:spPr>
              <a:xfrm rot="16200000" flipV="1">
                <a:off x="917804" y="3061279"/>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7" name="任意多边形 18"/>
              <p:cNvSpPr/>
              <p:nvPr/>
            </p:nvSpPr>
            <p:spPr>
              <a:xfrm>
                <a:off x="1367966" y="2836527"/>
                <a:ext cx="497254" cy="52842"/>
              </a:xfrm>
              <a:custGeom>
                <a:avLst/>
                <a:gdLst>
                  <a:gd name="connsiteX0" fmla="*/ 50006 w 521225"/>
                  <a:gd name="connsiteY0" fmla="*/ 0 h 50006"/>
                  <a:gd name="connsiteX1" fmla="*/ 471219 w 521225"/>
                  <a:gd name="connsiteY1" fmla="*/ 0 h 50006"/>
                  <a:gd name="connsiteX2" fmla="*/ 521225 w 521225"/>
                  <a:gd name="connsiteY2" fmla="*/ 50006 h 50006"/>
                  <a:gd name="connsiteX3" fmla="*/ 0 w 521225"/>
                  <a:gd name="connsiteY3" fmla="*/ 50006 h 50006"/>
                  <a:gd name="connsiteX4" fmla="*/ 50006 w 521225"/>
                  <a:gd name="connsiteY4" fmla="*/ 0 h 50006"/>
                  <a:gd name="connsiteX0" fmla="*/ 0 w 521225"/>
                  <a:gd name="connsiteY0" fmla="*/ 50006 h 141446"/>
                  <a:gd name="connsiteX1" fmla="*/ 50006 w 521225"/>
                  <a:gd name="connsiteY1" fmla="*/ 0 h 141446"/>
                  <a:gd name="connsiteX2" fmla="*/ 471219 w 521225"/>
                  <a:gd name="connsiteY2" fmla="*/ 0 h 141446"/>
                  <a:gd name="connsiteX3" fmla="*/ 521225 w 521225"/>
                  <a:gd name="connsiteY3" fmla="*/ 50006 h 141446"/>
                  <a:gd name="connsiteX4" fmla="*/ 91440 w 521225"/>
                  <a:gd name="connsiteY4" fmla="*/ 141446 h 141446"/>
                  <a:gd name="connsiteX0" fmla="*/ 0 w 521225"/>
                  <a:gd name="connsiteY0" fmla="*/ 50006 h 50006"/>
                  <a:gd name="connsiteX1" fmla="*/ 50006 w 521225"/>
                  <a:gd name="connsiteY1" fmla="*/ 0 h 50006"/>
                  <a:gd name="connsiteX2" fmla="*/ 471219 w 521225"/>
                  <a:gd name="connsiteY2" fmla="*/ 0 h 50006"/>
                  <a:gd name="connsiteX3" fmla="*/ 521225 w 521225"/>
                  <a:gd name="connsiteY3" fmla="*/ 50006 h 50006"/>
                  <a:gd name="connsiteX0" fmla="*/ 0 w 471219"/>
                  <a:gd name="connsiteY0" fmla="*/ 0 h 50006"/>
                  <a:gd name="connsiteX1" fmla="*/ 421213 w 471219"/>
                  <a:gd name="connsiteY1" fmla="*/ 0 h 50006"/>
                  <a:gd name="connsiteX2" fmla="*/ 471219 w 471219"/>
                  <a:gd name="connsiteY2" fmla="*/ 50006 h 50006"/>
                </a:gdLst>
                <a:ahLst/>
                <a:cxnLst>
                  <a:cxn ang="0">
                    <a:pos x="connsiteX0" y="connsiteY0"/>
                  </a:cxn>
                  <a:cxn ang="0">
                    <a:pos x="connsiteX1" y="connsiteY1"/>
                  </a:cxn>
                  <a:cxn ang="0">
                    <a:pos x="connsiteX2" y="connsiteY2"/>
                  </a:cxn>
                </a:cxnLst>
                <a:rect l="l" t="t" r="r" b="b"/>
                <a:pathLst>
                  <a:path w="471219" h="50006">
                    <a:moveTo>
                      <a:pt x="0" y="0"/>
                    </a:moveTo>
                    <a:lnTo>
                      <a:pt x="421213" y="0"/>
                    </a:lnTo>
                    <a:lnTo>
                      <a:pt x="471219" y="50006"/>
                    </a:lnTo>
                  </a:path>
                </a:pathLst>
              </a:cu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8" name="任意多边形 12"/>
              <p:cNvSpPr/>
              <p:nvPr/>
            </p:nvSpPr>
            <p:spPr>
              <a:xfrm flipV="1">
                <a:off x="1149761" y="2829322"/>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6107" name="组合 68"/>
              <p:cNvGrpSpPr>
                <a:grpSpLocks/>
              </p:cNvGrpSpPr>
              <p:nvPr/>
            </p:nvGrpSpPr>
            <p:grpSpPr bwMode="auto">
              <a:xfrm>
                <a:off x="1508019" y="3947640"/>
                <a:ext cx="520128" cy="0"/>
                <a:chOff x="1631394" y="5381691"/>
                <a:chExt cx="707830" cy="0"/>
              </a:xfrm>
            </p:grpSpPr>
            <p:cxnSp>
              <p:nvCxnSpPr>
                <p:cNvPr id="70" name="直接连接符 69"/>
                <p:cNvCxnSpPr/>
                <p:nvPr/>
              </p:nvCxnSpPr>
              <p:spPr>
                <a:xfrm>
                  <a:off x="1632144" y="6391977"/>
                  <a:ext cx="709368" cy="0"/>
                </a:xfrm>
                <a:prstGeom prst="line">
                  <a:avLst/>
                </a:pr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2248173" y="6391977"/>
                  <a:ext cx="93338" cy="0"/>
                </a:xfrm>
                <a:prstGeom prst="line">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63" name="矩形 62"/>
            <p:cNvSpPr/>
            <p:nvPr/>
          </p:nvSpPr>
          <p:spPr>
            <a:xfrm>
              <a:off x="1140872" y="2889370"/>
              <a:ext cx="3515057" cy="1028009"/>
            </a:xfrm>
            <a:prstGeom prst="rect">
              <a:avLst/>
            </a:prstGeom>
            <a:noFill/>
            <a:ln w="12700">
              <a:solidFill>
                <a:schemeClr val="bg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0" name="TextBox 31"/>
          <p:cNvSpPr txBox="1"/>
          <p:nvPr/>
        </p:nvSpPr>
        <p:spPr>
          <a:xfrm flipH="1">
            <a:off x="7054054" y="723455"/>
            <a:ext cx="2586331" cy="338554"/>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zh-CN" altLang="en-US" sz="20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维“饥荒”</a:t>
            </a:r>
          </a:p>
        </p:txBody>
      </p:sp>
      <p:pic>
        <p:nvPicPr>
          <p:cNvPr id="46088" name="Picture 2" descr="http://img.blog.csdn.net/20160516142922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975" y="1334966"/>
            <a:ext cx="6625918" cy="4383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等腰三角形 46"/>
          <p:cNvSpPr/>
          <p:nvPr/>
        </p:nvSpPr>
        <p:spPr>
          <a:xfrm rot="5400000">
            <a:off x="796772" y="1899449"/>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grpSp>
        <p:nvGrpSpPr>
          <p:cNvPr id="37" name="组合 36"/>
          <p:cNvGrpSpPr>
            <a:grpSpLocks/>
          </p:cNvGrpSpPr>
          <p:nvPr/>
        </p:nvGrpSpPr>
        <p:grpSpPr bwMode="auto">
          <a:xfrm>
            <a:off x="1054101" y="3889229"/>
            <a:ext cx="4402787" cy="1134923"/>
            <a:chOff x="210534" y="3770955"/>
            <a:chExt cx="4401908" cy="1136340"/>
          </a:xfrm>
        </p:grpSpPr>
        <p:sp>
          <p:nvSpPr>
            <p:cNvPr id="38" name="TextBox 31"/>
            <p:cNvSpPr txBox="1"/>
            <p:nvPr/>
          </p:nvSpPr>
          <p:spPr>
            <a:xfrm flipH="1">
              <a:off x="213019" y="3770955"/>
              <a:ext cx="4399423" cy="443238"/>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800" b="0" dirty="0">
                  <a:solidFill>
                    <a:srgbClr val="01E2BC"/>
                  </a:solidFill>
                  <a:latin typeface="迷你简综艺" panose="03000509000000000000" pitchFamily="65" charset="-122"/>
                  <a:ea typeface="迷你简综艺" panose="03000509000000000000" pitchFamily="65" charset="-122"/>
                  <a:cs typeface="Times New Roman" pitchFamily="18" charset="0"/>
                </a:rPr>
                <a:t>构造特征</a:t>
              </a:r>
            </a:p>
          </p:txBody>
        </p:sp>
        <p:sp>
          <p:nvSpPr>
            <p:cNvPr id="39" name="TextBox 32"/>
            <p:cNvSpPr txBox="1"/>
            <p:nvPr/>
          </p:nvSpPr>
          <p:spPr>
            <a:xfrm>
              <a:off x="210534" y="4128867"/>
              <a:ext cx="3735329" cy="778428"/>
            </a:xfrm>
            <a:prstGeom prst="rect">
              <a:avLst/>
            </a:prstGeom>
            <a:noFill/>
          </p:spPr>
          <p:txBody>
            <a:bodyPr wrap="square">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dirty="0">
                  <a:solidFill>
                    <a:schemeClr val="bg1"/>
                  </a:solidFill>
                  <a:latin typeface="微软雅黑" pitchFamily="34" charset="-122"/>
                </a:rPr>
                <a:t>结合时间、气象、数据间的关联构建特征</a:t>
              </a:r>
            </a:p>
          </p:txBody>
        </p:sp>
      </p:grpSp>
      <p:sp>
        <p:nvSpPr>
          <p:cNvPr id="40" name="等腰三角形 39"/>
          <p:cNvSpPr/>
          <p:nvPr/>
        </p:nvSpPr>
        <p:spPr>
          <a:xfrm rot="5400000">
            <a:off x="793596" y="3910176"/>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构造特征</a:t>
            </a:r>
          </a:p>
        </p:txBody>
      </p:sp>
      <p:grpSp>
        <p:nvGrpSpPr>
          <p:cNvPr id="48131" name="组合 145"/>
          <p:cNvGrpSpPr>
            <a:grpSpLocks/>
          </p:cNvGrpSpPr>
          <p:nvPr/>
        </p:nvGrpSpPr>
        <p:grpSpPr bwMode="auto">
          <a:xfrm>
            <a:off x="271463" y="346075"/>
            <a:ext cx="842962" cy="390525"/>
            <a:chOff x="-29932" y="520698"/>
            <a:chExt cx="577569" cy="258806"/>
          </a:xfrm>
        </p:grpSpPr>
        <p:sp>
          <p:nvSpPr>
            <p:cNvPr id="147" name="箭头: V 形 146"/>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8" name="箭头: V 形 147"/>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9" name="箭头: V 形 148"/>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grpSp>
        <p:nvGrpSpPr>
          <p:cNvPr id="48155" name="组合 80"/>
          <p:cNvGrpSpPr>
            <a:grpSpLocks/>
          </p:cNvGrpSpPr>
          <p:nvPr/>
        </p:nvGrpSpPr>
        <p:grpSpPr bwMode="auto">
          <a:xfrm>
            <a:off x="5705475" y="844007"/>
            <a:ext cx="5400675" cy="1439862"/>
            <a:chOff x="4908097" y="2264907"/>
            <a:chExt cx="5868760" cy="1381125"/>
          </a:xfrm>
        </p:grpSpPr>
        <p:pic>
          <p:nvPicPr>
            <p:cNvPr id="48179" name="图片 8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08097" y="2264907"/>
              <a:ext cx="586876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矩形 82"/>
            <p:cNvSpPr/>
            <p:nvPr/>
          </p:nvSpPr>
          <p:spPr>
            <a:xfrm>
              <a:off x="7197293" y="2548137"/>
              <a:ext cx="1593984" cy="531436"/>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solidFill>
                    <a:schemeClr val="tx1"/>
                  </a:solidFill>
                </a:rPr>
                <a:t> 清明假期</a:t>
              </a:r>
            </a:p>
          </p:txBody>
        </p:sp>
        <p:sp>
          <p:nvSpPr>
            <p:cNvPr id="84" name="对话气泡: 圆角矩形 83"/>
            <p:cNvSpPr/>
            <p:nvPr/>
          </p:nvSpPr>
          <p:spPr>
            <a:xfrm>
              <a:off x="7613040" y="3346053"/>
              <a:ext cx="1005729" cy="239070"/>
            </a:xfrm>
            <a:prstGeom prst="wedgeRoundRectCallout">
              <a:avLst>
                <a:gd name="adj1" fmla="val -9145"/>
                <a:gd name="adj2" fmla="val -93870"/>
                <a:gd name="adj3" fmla="val 16667"/>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solidFill>
                    <a:schemeClr val="tx1"/>
                  </a:solidFill>
                </a:rPr>
                <a:t>清明</a:t>
              </a:r>
            </a:p>
          </p:txBody>
        </p:sp>
      </p:grpSp>
      <p:sp>
        <p:nvSpPr>
          <p:cNvPr id="107" name="TextBox 32"/>
          <p:cNvSpPr txBox="1"/>
          <p:nvPr/>
        </p:nvSpPr>
        <p:spPr bwMode="auto">
          <a:xfrm>
            <a:off x="978693" y="2140522"/>
            <a:ext cx="4275470" cy="2613023"/>
          </a:xfrm>
          <a:prstGeom prst="rect">
            <a:avLst/>
          </a:prstGeom>
          <a:noFill/>
        </p:spPr>
        <p:txBody>
          <a:bodyPr>
            <a:spAutoFit/>
            <a:scene3d>
              <a:camera prst="orthographicFront"/>
              <a:lightRig rig="threePt" dir="t"/>
            </a:scene3d>
            <a:sp3d contourW="12700"/>
          </a:bodyPr>
          <a:lstStyle/>
          <a:p>
            <a:pPr marL="342900" indent="-342900" eaLnBrk="1" fontAlgn="auto" hangingPunct="1">
              <a:lnSpc>
                <a:spcPct val="130000"/>
              </a:lnSpc>
              <a:spcBef>
                <a:spcPts val="0"/>
              </a:spcBef>
              <a:spcAft>
                <a:spcPts val="0"/>
              </a:spcAft>
              <a:buFont typeface="Wingdings" panose="05000000000000000000" pitchFamily="2" charset="2"/>
              <a:buChar char="l"/>
              <a:defRPr/>
            </a:pPr>
            <a:r>
              <a:rPr lang="zh-CN" altLang="en-US" dirty="0">
                <a:solidFill>
                  <a:schemeClr val="bg1"/>
                </a:solidFill>
                <a:latin typeface="微软雅黑" pitchFamily="34" charset="-122"/>
              </a:rPr>
              <a:t>周 粒度</a:t>
            </a:r>
            <a:endParaRPr lang="en-US" altLang="zh-CN" dirty="0">
              <a:solidFill>
                <a:schemeClr val="bg1"/>
              </a:solidFill>
              <a:latin typeface="微软雅黑" pitchFamily="34" charset="-122"/>
            </a:endParaRPr>
          </a:p>
          <a:p>
            <a:pPr eaLnBrk="1" fontAlgn="auto" hangingPunct="1">
              <a:lnSpc>
                <a:spcPct val="130000"/>
              </a:lnSpc>
              <a:spcBef>
                <a:spcPts val="0"/>
              </a:spcBef>
              <a:spcAft>
                <a:spcPts val="0"/>
              </a:spcAft>
              <a:defRPr/>
            </a:pPr>
            <a:r>
              <a:rPr lang="en-US" altLang="zh-CN" dirty="0">
                <a:solidFill>
                  <a:schemeClr val="bg1"/>
                </a:solidFill>
                <a:latin typeface="微软雅黑" pitchFamily="34" charset="-122"/>
              </a:rPr>
              <a:t>        </a:t>
            </a:r>
            <a:r>
              <a:rPr lang="zh-CN" altLang="en-US" dirty="0">
                <a:solidFill>
                  <a:schemeClr val="bg1"/>
                </a:solidFill>
                <a:latin typeface="微软雅黑" pitchFamily="34" charset="-122"/>
              </a:rPr>
              <a:t>反映每周用电规律</a:t>
            </a:r>
            <a:endParaRPr lang="en-US" altLang="zh-CN" dirty="0">
              <a:solidFill>
                <a:schemeClr val="bg1"/>
              </a:solidFill>
              <a:latin typeface="微软雅黑" pitchFamily="34" charset="-122"/>
            </a:endParaRPr>
          </a:p>
          <a:p>
            <a:pPr marL="342900" indent="-342900" eaLnBrk="1" fontAlgn="auto" hangingPunct="1">
              <a:lnSpc>
                <a:spcPct val="130000"/>
              </a:lnSpc>
              <a:spcBef>
                <a:spcPts val="0"/>
              </a:spcBef>
              <a:spcAft>
                <a:spcPts val="0"/>
              </a:spcAft>
              <a:buFont typeface="Wingdings" panose="05000000000000000000" pitchFamily="2" charset="2"/>
              <a:buChar char="l"/>
              <a:defRPr/>
            </a:pPr>
            <a:r>
              <a:rPr lang="zh-CN" altLang="en-US" dirty="0">
                <a:solidFill>
                  <a:schemeClr val="bg1"/>
                </a:solidFill>
                <a:latin typeface="微软雅黑" pitchFamily="34" charset="-122"/>
              </a:rPr>
              <a:t>月份 粒度</a:t>
            </a:r>
            <a:endParaRPr lang="en-US" altLang="zh-CN" dirty="0">
              <a:solidFill>
                <a:schemeClr val="bg1"/>
              </a:solidFill>
              <a:latin typeface="微软雅黑" pitchFamily="34" charset="-122"/>
            </a:endParaRPr>
          </a:p>
          <a:p>
            <a:pPr eaLnBrk="1" fontAlgn="auto" hangingPunct="1">
              <a:lnSpc>
                <a:spcPct val="130000"/>
              </a:lnSpc>
              <a:spcBef>
                <a:spcPts val="0"/>
              </a:spcBef>
              <a:spcAft>
                <a:spcPts val="0"/>
              </a:spcAft>
              <a:defRPr/>
            </a:pPr>
            <a:r>
              <a:rPr lang="en-US" altLang="zh-CN" dirty="0">
                <a:solidFill>
                  <a:schemeClr val="bg1"/>
                </a:solidFill>
                <a:latin typeface="微软雅黑" pitchFamily="34" charset="-122"/>
              </a:rPr>
              <a:t>        </a:t>
            </a:r>
            <a:r>
              <a:rPr lang="zh-CN" altLang="en-US" dirty="0">
                <a:solidFill>
                  <a:schemeClr val="bg1"/>
                </a:solidFill>
                <a:latin typeface="微软雅黑" pitchFamily="34" charset="-122"/>
              </a:rPr>
              <a:t>反映每月用电规律</a:t>
            </a:r>
            <a:endParaRPr lang="en-US" altLang="zh-CN" dirty="0">
              <a:solidFill>
                <a:schemeClr val="bg1"/>
              </a:solidFill>
              <a:latin typeface="微软雅黑" pitchFamily="34" charset="-122"/>
            </a:endParaRPr>
          </a:p>
          <a:p>
            <a:pPr marL="342900" indent="-342900" eaLnBrk="1" fontAlgn="auto" hangingPunct="1">
              <a:lnSpc>
                <a:spcPct val="130000"/>
              </a:lnSpc>
              <a:spcBef>
                <a:spcPts val="0"/>
              </a:spcBef>
              <a:spcAft>
                <a:spcPts val="0"/>
              </a:spcAft>
              <a:buFont typeface="Wingdings" panose="05000000000000000000" pitchFamily="2" charset="2"/>
              <a:buChar char="l"/>
              <a:defRPr/>
            </a:pPr>
            <a:r>
              <a:rPr lang="zh-CN" altLang="en-US" dirty="0">
                <a:solidFill>
                  <a:schemeClr val="bg1"/>
                </a:solidFill>
                <a:latin typeface="微软雅黑" pitchFamily="34" charset="-122"/>
              </a:rPr>
              <a:t>节假日 粒度</a:t>
            </a:r>
            <a:endParaRPr lang="en-US" altLang="zh-CN" dirty="0">
              <a:solidFill>
                <a:schemeClr val="bg1"/>
              </a:solidFill>
              <a:latin typeface="微软雅黑" pitchFamily="34" charset="-122"/>
            </a:endParaRPr>
          </a:p>
          <a:p>
            <a:pPr eaLnBrk="1" fontAlgn="auto" hangingPunct="1">
              <a:lnSpc>
                <a:spcPct val="130000"/>
              </a:lnSpc>
              <a:spcBef>
                <a:spcPts val="0"/>
              </a:spcBef>
              <a:spcAft>
                <a:spcPts val="0"/>
              </a:spcAft>
              <a:defRPr/>
            </a:pPr>
            <a:r>
              <a:rPr lang="en-US" altLang="zh-CN" dirty="0">
                <a:solidFill>
                  <a:schemeClr val="bg1"/>
                </a:solidFill>
                <a:latin typeface="微软雅黑" pitchFamily="34" charset="-122"/>
              </a:rPr>
              <a:t>        </a:t>
            </a:r>
            <a:r>
              <a:rPr lang="zh-CN" altLang="en-US" dirty="0">
                <a:solidFill>
                  <a:schemeClr val="bg1"/>
                </a:solidFill>
                <a:latin typeface="微软雅黑" pitchFamily="34" charset="-122"/>
              </a:rPr>
              <a:t>假期粒度（时间段）</a:t>
            </a:r>
            <a:endParaRPr lang="en-US" altLang="zh-CN" dirty="0">
              <a:solidFill>
                <a:schemeClr val="bg1"/>
              </a:solidFill>
              <a:latin typeface="微软雅黑" pitchFamily="34" charset="-122"/>
            </a:endParaRPr>
          </a:p>
          <a:p>
            <a:pPr eaLnBrk="1" fontAlgn="auto" hangingPunct="1">
              <a:lnSpc>
                <a:spcPct val="130000"/>
              </a:lnSpc>
              <a:spcBef>
                <a:spcPts val="0"/>
              </a:spcBef>
              <a:spcAft>
                <a:spcPts val="0"/>
              </a:spcAft>
              <a:defRPr/>
            </a:pPr>
            <a:r>
              <a:rPr lang="en-US" altLang="zh-CN" dirty="0">
                <a:solidFill>
                  <a:schemeClr val="bg1"/>
                </a:solidFill>
                <a:latin typeface="微软雅黑" pitchFamily="34" charset="-122"/>
              </a:rPr>
              <a:t>        </a:t>
            </a:r>
            <a:r>
              <a:rPr lang="zh-CN" altLang="en-US" dirty="0">
                <a:solidFill>
                  <a:schemeClr val="bg1"/>
                </a:solidFill>
                <a:latin typeface="微软雅黑" pitchFamily="34" charset="-122"/>
              </a:rPr>
              <a:t>节日粒度（时间点）</a:t>
            </a:r>
            <a:endParaRPr lang="en-US" altLang="zh-CN" dirty="0">
              <a:solidFill>
                <a:schemeClr val="bg1"/>
              </a:solidFill>
              <a:latin typeface="微软雅黑" pitchFamily="34" charset="-122"/>
            </a:endParaRPr>
          </a:p>
        </p:txBody>
      </p:sp>
      <p:sp>
        <p:nvSpPr>
          <p:cNvPr id="55" name="等腰三角形 54"/>
          <p:cNvSpPr/>
          <p:nvPr/>
        </p:nvSpPr>
        <p:spPr>
          <a:xfrm rot="5400000">
            <a:off x="631912" y="1519723"/>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60" name="TextBox 31"/>
          <p:cNvSpPr txBox="1"/>
          <p:nvPr/>
        </p:nvSpPr>
        <p:spPr>
          <a:xfrm flipH="1">
            <a:off x="978693" y="1461618"/>
            <a:ext cx="3160818" cy="44268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800" b="0" dirty="0">
                <a:solidFill>
                  <a:srgbClr val="01E2BC"/>
                </a:solidFill>
                <a:latin typeface="迷你简综艺" panose="03000509000000000000" pitchFamily="65" charset="-122"/>
                <a:ea typeface="迷你简综艺" panose="03000509000000000000" pitchFamily="65" charset="-122"/>
                <a:cs typeface="Times New Roman" pitchFamily="18" charset="0"/>
              </a:rPr>
              <a:t>时间维度分析</a:t>
            </a:r>
          </a:p>
        </p:txBody>
      </p:sp>
      <p:pic>
        <p:nvPicPr>
          <p:cNvPr id="16" name="图片 7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2038" y="3511598"/>
            <a:ext cx="6911975" cy="255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5"/>
          <a:stretch>
            <a:fillRect/>
          </a:stretch>
        </p:blipFill>
        <p:spPr>
          <a:xfrm>
            <a:off x="4872037" y="858804"/>
            <a:ext cx="6911975" cy="2533684"/>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构造特征</a:t>
            </a:r>
          </a:p>
        </p:txBody>
      </p:sp>
      <p:grpSp>
        <p:nvGrpSpPr>
          <p:cNvPr id="48131" name="组合 145"/>
          <p:cNvGrpSpPr>
            <a:grpSpLocks/>
          </p:cNvGrpSpPr>
          <p:nvPr/>
        </p:nvGrpSpPr>
        <p:grpSpPr bwMode="auto">
          <a:xfrm>
            <a:off x="271463" y="346075"/>
            <a:ext cx="842962" cy="390525"/>
            <a:chOff x="-29932" y="520698"/>
            <a:chExt cx="577569" cy="258806"/>
          </a:xfrm>
        </p:grpSpPr>
        <p:sp>
          <p:nvSpPr>
            <p:cNvPr id="147" name="箭头: V 形 146"/>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8" name="箭头: V 形 147"/>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9" name="箭头: V 形 148"/>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p:nvSpPr>
          <p:cNvPr id="107" name="TextBox 32"/>
          <p:cNvSpPr txBox="1"/>
          <p:nvPr/>
        </p:nvSpPr>
        <p:spPr bwMode="auto">
          <a:xfrm>
            <a:off x="1099465" y="2579958"/>
            <a:ext cx="4275470" cy="812530"/>
          </a:xfrm>
          <a:prstGeom prst="rect">
            <a:avLst/>
          </a:prstGeom>
          <a:noFill/>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dirty="0">
                <a:solidFill>
                  <a:schemeClr val="bg1"/>
                </a:solidFill>
                <a:latin typeface="微软雅黑" pitchFamily="34" charset="-122"/>
              </a:rPr>
              <a:t>周，月，日</a:t>
            </a:r>
            <a:endParaRPr lang="en-US" altLang="zh-CN" dirty="0">
              <a:solidFill>
                <a:schemeClr val="bg1"/>
              </a:solidFill>
              <a:latin typeface="微软雅黑" pitchFamily="34" charset="-122"/>
            </a:endParaRPr>
          </a:p>
          <a:p>
            <a:pPr eaLnBrk="1" fontAlgn="auto" hangingPunct="1">
              <a:lnSpc>
                <a:spcPct val="130000"/>
              </a:lnSpc>
              <a:spcBef>
                <a:spcPts val="0"/>
              </a:spcBef>
              <a:spcAft>
                <a:spcPts val="0"/>
              </a:spcAft>
              <a:defRPr/>
            </a:pPr>
            <a:r>
              <a:rPr lang="zh-CN" altLang="en-US" dirty="0">
                <a:solidFill>
                  <a:schemeClr val="bg1"/>
                </a:solidFill>
                <a:latin typeface="微软雅黑" pitchFamily="34" charset="-122"/>
              </a:rPr>
              <a:t>使用</a:t>
            </a:r>
            <a:r>
              <a:rPr lang="en-US" altLang="zh-CN" dirty="0">
                <a:solidFill>
                  <a:schemeClr val="bg1"/>
                </a:solidFill>
                <a:latin typeface="微软雅黑" pitchFamily="34" charset="-122"/>
              </a:rPr>
              <a:t>STL</a:t>
            </a:r>
            <a:r>
              <a:rPr lang="zh-CN" altLang="en-US" dirty="0">
                <a:solidFill>
                  <a:schemeClr val="bg1"/>
                </a:solidFill>
                <a:latin typeface="微软雅黑" pitchFamily="34" charset="-122"/>
              </a:rPr>
              <a:t>分解，得到假期用电规律</a:t>
            </a:r>
          </a:p>
        </p:txBody>
      </p:sp>
      <p:sp>
        <p:nvSpPr>
          <p:cNvPr id="55" name="等腰三角形 54"/>
          <p:cNvSpPr/>
          <p:nvPr/>
        </p:nvSpPr>
        <p:spPr>
          <a:xfrm rot="5400000">
            <a:off x="605632" y="2141900"/>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60" name="TextBox 31"/>
          <p:cNvSpPr txBox="1"/>
          <p:nvPr/>
        </p:nvSpPr>
        <p:spPr>
          <a:xfrm flipH="1">
            <a:off x="963733" y="2089844"/>
            <a:ext cx="3160818" cy="44268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800" b="0" dirty="0">
                <a:solidFill>
                  <a:srgbClr val="01E2BC"/>
                </a:solidFill>
                <a:latin typeface="迷你简综艺" panose="03000509000000000000" pitchFamily="65" charset="-122"/>
                <a:ea typeface="迷你简综艺" panose="03000509000000000000" pitchFamily="65" charset="-122"/>
                <a:cs typeface="Times New Roman" pitchFamily="18" charset="0"/>
              </a:rPr>
              <a:t>节假日维度分析</a:t>
            </a:r>
          </a:p>
        </p:txBody>
      </p:sp>
      <p:pic>
        <p:nvPicPr>
          <p:cNvPr id="18" name="图片 1"/>
          <p:cNvPicPr>
            <a:picLocks noChangeAspect="1"/>
          </p:cNvPicPr>
          <p:nvPr/>
        </p:nvPicPr>
        <p:blipFill rotWithShape="1">
          <a:blip r:embed="rId3">
            <a:extLst>
              <a:ext uri="{28A0092B-C50C-407E-A947-70E740481C1C}">
                <a14:useLocalDpi xmlns:a14="http://schemas.microsoft.com/office/drawing/2010/main" val="0"/>
              </a:ext>
            </a:extLst>
          </a:blip>
          <a:srcRect l="1525" r="4834" b="44189"/>
          <a:stretch/>
        </p:blipFill>
        <p:spPr bwMode="auto">
          <a:xfrm>
            <a:off x="4872037" y="1304925"/>
            <a:ext cx="6911975"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6420818"/>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构造特征</a:t>
            </a:r>
          </a:p>
        </p:txBody>
      </p:sp>
      <p:grpSp>
        <p:nvGrpSpPr>
          <p:cNvPr id="48131" name="组合 145"/>
          <p:cNvGrpSpPr>
            <a:grpSpLocks/>
          </p:cNvGrpSpPr>
          <p:nvPr/>
        </p:nvGrpSpPr>
        <p:grpSpPr bwMode="auto">
          <a:xfrm>
            <a:off x="271463" y="346075"/>
            <a:ext cx="842962" cy="390525"/>
            <a:chOff x="-29932" y="520698"/>
            <a:chExt cx="577569" cy="258806"/>
          </a:xfrm>
        </p:grpSpPr>
        <p:sp>
          <p:nvSpPr>
            <p:cNvPr id="147" name="箭头: V 形 146"/>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8" name="箭头: V 形 147"/>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9" name="箭头: V 形 148"/>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graphicFrame>
        <p:nvGraphicFramePr>
          <p:cNvPr id="2" name="表格 1"/>
          <p:cNvGraphicFramePr>
            <a:graphicFrameLocks noGrp="1"/>
          </p:cNvGraphicFramePr>
          <p:nvPr>
            <p:extLst>
              <p:ext uri="{D42A27DB-BD31-4B8C-83A1-F6EECF244321}">
                <p14:modId xmlns:p14="http://schemas.microsoft.com/office/powerpoint/2010/main" val="3058975281"/>
              </p:ext>
            </p:extLst>
          </p:nvPr>
        </p:nvGraphicFramePr>
        <p:xfrm>
          <a:off x="1561484" y="3859213"/>
          <a:ext cx="9002712" cy="1549400"/>
        </p:xfrm>
        <a:graphic>
          <a:graphicData uri="http://schemas.openxmlformats.org/drawingml/2006/table">
            <a:tbl>
              <a:tblPr firstRow="1" bandRow="1">
                <a:tableStyleId>{F5AB1C69-6EDB-4FF4-983F-18BD219EF322}</a:tableStyleId>
              </a:tblPr>
              <a:tblGrid>
                <a:gridCol w="1500452">
                  <a:extLst>
                    <a:ext uri="{9D8B030D-6E8A-4147-A177-3AD203B41FA5}">
                      <a16:colId xmlns:a16="http://schemas.microsoft.com/office/drawing/2014/main" val="20000"/>
                    </a:ext>
                  </a:extLst>
                </a:gridCol>
                <a:gridCol w="1500452">
                  <a:extLst>
                    <a:ext uri="{9D8B030D-6E8A-4147-A177-3AD203B41FA5}">
                      <a16:colId xmlns:a16="http://schemas.microsoft.com/office/drawing/2014/main" val="20001"/>
                    </a:ext>
                  </a:extLst>
                </a:gridCol>
                <a:gridCol w="1500452">
                  <a:extLst>
                    <a:ext uri="{9D8B030D-6E8A-4147-A177-3AD203B41FA5}">
                      <a16:colId xmlns:a16="http://schemas.microsoft.com/office/drawing/2014/main" val="20002"/>
                    </a:ext>
                  </a:extLst>
                </a:gridCol>
                <a:gridCol w="1500452">
                  <a:extLst>
                    <a:ext uri="{9D8B030D-6E8A-4147-A177-3AD203B41FA5}">
                      <a16:colId xmlns:a16="http://schemas.microsoft.com/office/drawing/2014/main" val="20003"/>
                    </a:ext>
                  </a:extLst>
                </a:gridCol>
                <a:gridCol w="1500452">
                  <a:extLst>
                    <a:ext uri="{9D8B030D-6E8A-4147-A177-3AD203B41FA5}">
                      <a16:colId xmlns:a16="http://schemas.microsoft.com/office/drawing/2014/main" val="20004"/>
                    </a:ext>
                  </a:extLst>
                </a:gridCol>
                <a:gridCol w="1500452">
                  <a:extLst>
                    <a:ext uri="{9D8B030D-6E8A-4147-A177-3AD203B41FA5}">
                      <a16:colId xmlns:a16="http://schemas.microsoft.com/office/drawing/2014/main" val="20005"/>
                    </a:ext>
                  </a:extLst>
                </a:gridCol>
              </a:tblGrid>
              <a:tr h="774700">
                <a:tc>
                  <a:txBody>
                    <a:bodyPr/>
                    <a:lstStyle/>
                    <a:p>
                      <a:pPr marL="0" algn="ctr" defTabSz="914400" rtl="0" eaLnBrk="1" latinLnBrk="0" hangingPunct="1"/>
                      <a:r>
                        <a:rPr lang="en-US" altLang="zh-CN" sz="2000" b="0" kern="1200" dirty="0">
                          <a:solidFill>
                            <a:schemeClr val="bg1"/>
                          </a:solidFill>
                          <a:latin typeface="+mn-ea"/>
                          <a:ea typeface="+mn-ea"/>
                          <a:cs typeface="+mn-cs"/>
                        </a:rPr>
                        <a:t>Holiday</a:t>
                      </a:r>
                      <a:endParaRPr lang="zh-CN" altLang="en-US" sz="2000" b="0" kern="1200" dirty="0">
                        <a:solidFill>
                          <a:schemeClr val="bg1"/>
                        </a:solidFill>
                        <a:latin typeface="+mn-ea"/>
                        <a:ea typeface="+mn-ea"/>
                        <a:cs typeface="+mn-cs"/>
                      </a:endParaRPr>
                    </a:p>
                  </a:txBody>
                  <a:tcPr marL="91434" marR="91434"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marL="0" algn="ctr" defTabSz="914400" rtl="0" eaLnBrk="1" latinLnBrk="0" hangingPunct="1"/>
                      <a:r>
                        <a:rPr lang="en-US" altLang="zh-CN" sz="2000" b="0" kern="1200" dirty="0">
                          <a:solidFill>
                            <a:schemeClr val="bg1"/>
                          </a:solidFill>
                          <a:latin typeface="+mn-ea"/>
                          <a:ea typeface="+mn-ea"/>
                          <a:cs typeface="+mn-cs"/>
                        </a:rPr>
                        <a:t>Dow</a:t>
                      </a:r>
                      <a:endParaRPr lang="zh-CN" altLang="en-US" sz="2000" b="0" kern="1200" dirty="0">
                        <a:solidFill>
                          <a:schemeClr val="bg1"/>
                        </a:solidFill>
                        <a:latin typeface="+mn-ea"/>
                        <a:ea typeface="+mn-ea"/>
                        <a:cs typeface="+mn-cs"/>
                      </a:endParaRPr>
                    </a:p>
                  </a:txBody>
                  <a:tcPr marL="91434" marR="91434"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marL="0" algn="ctr" defTabSz="914400" rtl="0" eaLnBrk="1" latinLnBrk="0" hangingPunct="1"/>
                      <a:r>
                        <a:rPr lang="en-US" altLang="zh-CN" sz="2000" b="0" kern="1200" dirty="0">
                          <a:solidFill>
                            <a:schemeClr val="bg1"/>
                          </a:solidFill>
                          <a:latin typeface="+mn-ea"/>
                          <a:ea typeface="+mn-ea"/>
                          <a:cs typeface="+mn-cs"/>
                        </a:rPr>
                        <a:t>Woy</a:t>
                      </a:r>
                      <a:endParaRPr lang="zh-CN" altLang="en-US" sz="2000" b="0" kern="1200" dirty="0">
                        <a:solidFill>
                          <a:schemeClr val="bg1"/>
                        </a:solidFill>
                        <a:latin typeface="+mn-ea"/>
                        <a:ea typeface="+mn-ea"/>
                        <a:cs typeface="+mn-cs"/>
                      </a:endParaRPr>
                    </a:p>
                  </a:txBody>
                  <a:tcPr marL="91434" marR="91434"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marL="0" algn="ctr" defTabSz="914400" rtl="0" eaLnBrk="1" latinLnBrk="0" hangingPunct="1"/>
                      <a:r>
                        <a:rPr lang="en-US" altLang="zh-CN" sz="2000" b="0" kern="1200" dirty="0">
                          <a:solidFill>
                            <a:schemeClr val="bg1"/>
                          </a:solidFill>
                          <a:latin typeface="+mn-ea"/>
                          <a:ea typeface="+mn-ea"/>
                          <a:cs typeface="+mn-cs"/>
                        </a:rPr>
                        <a:t>Day</a:t>
                      </a:r>
                      <a:endParaRPr lang="zh-CN" altLang="en-US" sz="2000" b="0" kern="1200" dirty="0">
                        <a:solidFill>
                          <a:schemeClr val="bg1"/>
                        </a:solidFill>
                        <a:latin typeface="+mn-ea"/>
                        <a:ea typeface="+mn-ea"/>
                        <a:cs typeface="+mn-cs"/>
                      </a:endParaRPr>
                    </a:p>
                  </a:txBody>
                  <a:tcPr marL="91434" marR="91434"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marL="0" algn="ctr" defTabSz="914400" rtl="0" eaLnBrk="1" latinLnBrk="0" hangingPunct="1"/>
                      <a:r>
                        <a:rPr lang="en-US" altLang="zh-CN" sz="2000" b="0" kern="1200" dirty="0">
                          <a:solidFill>
                            <a:schemeClr val="bg1"/>
                          </a:solidFill>
                          <a:latin typeface="+mn-ea"/>
                          <a:ea typeface="+mn-ea"/>
                          <a:cs typeface="+mn-cs"/>
                        </a:rPr>
                        <a:t>Moy</a:t>
                      </a:r>
                      <a:endParaRPr lang="zh-CN" altLang="en-US" sz="2000" b="0" kern="1200" dirty="0">
                        <a:solidFill>
                          <a:schemeClr val="bg1"/>
                        </a:solidFill>
                        <a:latin typeface="+mn-ea"/>
                        <a:ea typeface="+mn-ea"/>
                        <a:cs typeface="+mn-cs"/>
                      </a:endParaRPr>
                    </a:p>
                  </a:txBody>
                  <a:tcPr marL="91434" marR="91434"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marL="0" algn="ctr" defTabSz="914400" rtl="0" eaLnBrk="1" latinLnBrk="0" hangingPunct="1"/>
                      <a:r>
                        <a:rPr lang="en-US" altLang="zh-CN" sz="2000" b="0" kern="1200" dirty="0" err="1">
                          <a:solidFill>
                            <a:schemeClr val="bg1"/>
                          </a:solidFill>
                          <a:latin typeface="+mn-ea"/>
                          <a:ea typeface="+mn-ea"/>
                          <a:cs typeface="+mn-cs"/>
                        </a:rPr>
                        <a:t>Doy</a:t>
                      </a:r>
                      <a:endParaRPr lang="zh-CN" altLang="en-US" sz="2000" b="0" kern="1200" dirty="0">
                        <a:solidFill>
                          <a:schemeClr val="bg1"/>
                        </a:solidFill>
                        <a:latin typeface="+mn-ea"/>
                        <a:ea typeface="+mn-ea"/>
                        <a:cs typeface="+mn-cs"/>
                      </a:endParaRPr>
                    </a:p>
                  </a:txBody>
                  <a:tcPr marL="91434" marR="91434"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774700">
                <a:tc>
                  <a:txBody>
                    <a:bodyPr/>
                    <a:lstStyle/>
                    <a:p>
                      <a:pPr marL="0" algn="ctr" defTabSz="914400" rtl="0" eaLnBrk="1" latinLnBrk="0" hangingPunct="1"/>
                      <a:r>
                        <a:rPr lang="zh-CN" altLang="en-US" sz="2000" b="0" kern="1200" dirty="0">
                          <a:solidFill>
                            <a:schemeClr val="bg1"/>
                          </a:solidFill>
                          <a:latin typeface="+mn-ea"/>
                          <a:ea typeface="+mn-ea"/>
                          <a:cs typeface="+mn-cs"/>
                        </a:rPr>
                        <a:t>节假日</a:t>
                      </a:r>
                    </a:p>
                  </a:txBody>
                  <a:tcPr marL="91434" marR="91434"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marL="0" algn="ctr" defTabSz="914400" rtl="0" eaLnBrk="1" latinLnBrk="0" hangingPunct="1"/>
                      <a:r>
                        <a:rPr lang="zh-CN" altLang="en-US" sz="2000" b="0" kern="1200" dirty="0">
                          <a:solidFill>
                            <a:schemeClr val="bg1"/>
                          </a:solidFill>
                          <a:latin typeface="+mn-ea"/>
                          <a:ea typeface="+mn-ea"/>
                          <a:cs typeface="+mn-cs"/>
                        </a:rPr>
                        <a:t>周中第几天</a:t>
                      </a:r>
                    </a:p>
                  </a:txBody>
                  <a:tcPr marL="91434" marR="91434"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marL="0" algn="ctr" defTabSz="914400" rtl="0" eaLnBrk="1" latinLnBrk="0" hangingPunct="1"/>
                      <a:r>
                        <a:rPr lang="zh-CN" altLang="en-US" sz="2000" b="0" kern="1200" dirty="0">
                          <a:solidFill>
                            <a:schemeClr val="bg1"/>
                          </a:solidFill>
                          <a:latin typeface="+mn-ea"/>
                          <a:ea typeface="+mn-ea"/>
                          <a:cs typeface="+mn-cs"/>
                        </a:rPr>
                        <a:t>月中第几周</a:t>
                      </a:r>
                    </a:p>
                  </a:txBody>
                  <a:tcPr marL="91434" marR="91434"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marL="0" algn="ctr" defTabSz="914400" rtl="0" eaLnBrk="1" latinLnBrk="0" hangingPunct="1"/>
                      <a:r>
                        <a:rPr lang="zh-CN" altLang="en-US" sz="2000" b="0" kern="1200" dirty="0">
                          <a:solidFill>
                            <a:schemeClr val="bg1"/>
                          </a:solidFill>
                          <a:latin typeface="+mn-ea"/>
                          <a:ea typeface="+mn-ea"/>
                          <a:cs typeface="+mn-cs"/>
                        </a:rPr>
                        <a:t>月中第几天</a:t>
                      </a:r>
                    </a:p>
                  </a:txBody>
                  <a:tcPr marL="91434" marR="91434"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marL="0" algn="ctr" defTabSz="914400" rtl="0" eaLnBrk="1" latinLnBrk="0" hangingPunct="1"/>
                      <a:r>
                        <a:rPr lang="zh-CN" altLang="en-US" sz="2000" b="0" kern="1200" dirty="0">
                          <a:solidFill>
                            <a:schemeClr val="bg1"/>
                          </a:solidFill>
                          <a:latin typeface="+mn-ea"/>
                          <a:ea typeface="+mn-ea"/>
                          <a:cs typeface="+mn-cs"/>
                        </a:rPr>
                        <a:t>年中第几月</a:t>
                      </a:r>
                    </a:p>
                  </a:txBody>
                  <a:tcPr marL="91434" marR="91434"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marL="0" algn="ctr" defTabSz="914400" rtl="0" eaLnBrk="1" latinLnBrk="0" hangingPunct="1"/>
                      <a:r>
                        <a:rPr lang="zh-CN" altLang="en-US" sz="2000" b="0" kern="1200" dirty="0">
                          <a:solidFill>
                            <a:schemeClr val="bg1"/>
                          </a:solidFill>
                          <a:latin typeface="+mn-ea"/>
                          <a:ea typeface="+mn-ea"/>
                          <a:cs typeface="+mn-cs"/>
                        </a:rPr>
                        <a:t>年中第几天</a:t>
                      </a:r>
                    </a:p>
                  </a:txBody>
                  <a:tcPr marL="91434" marR="91434"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1"/>
                  </a:ext>
                </a:extLst>
              </a:tr>
            </a:tbl>
          </a:graphicData>
        </a:graphic>
      </p:graphicFrame>
      <p:grpSp>
        <p:nvGrpSpPr>
          <p:cNvPr id="48155" name="组合 80"/>
          <p:cNvGrpSpPr>
            <a:grpSpLocks/>
          </p:cNvGrpSpPr>
          <p:nvPr/>
        </p:nvGrpSpPr>
        <p:grpSpPr bwMode="auto">
          <a:xfrm>
            <a:off x="5765436" y="1319837"/>
            <a:ext cx="5400675" cy="1439862"/>
            <a:chOff x="4908097" y="2264907"/>
            <a:chExt cx="5868760" cy="1381125"/>
          </a:xfrm>
        </p:grpSpPr>
        <p:pic>
          <p:nvPicPr>
            <p:cNvPr id="48179" name="图片 8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08097" y="2264907"/>
              <a:ext cx="586876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矩形 82"/>
            <p:cNvSpPr/>
            <p:nvPr/>
          </p:nvSpPr>
          <p:spPr>
            <a:xfrm>
              <a:off x="7197293" y="2548137"/>
              <a:ext cx="1593984" cy="531436"/>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solidFill>
                    <a:schemeClr val="tx1"/>
                  </a:solidFill>
                </a:rPr>
                <a:t> 清明假期</a:t>
              </a:r>
            </a:p>
          </p:txBody>
        </p:sp>
        <p:sp>
          <p:nvSpPr>
            <p:cNvPr id="84" name="对话气泡: 圆角矩形 83"/>
            <p:cNvSpPr/>
            <p:nvPr/>
          </p:nvSpPr>
          <p:spPr>
            <a:xfrm>
              <a:off x="7613040" y="3346053"/>
              <a:ext cx="1005729" cy="239070"/>
            </a:xfrm>
            <a:prstGeom prst="wedgeRoundRectCallout">
              <a:avLst>
                <a:gd name="adj1" fmla="val -9145"/>
                <a:gd name="adj2" fmla="val -93870"/>
                <a:gd name="adj3" fmla="val 16667"/>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solidFill>
                    <a:schemeClr val="tx1"/>
                  </a:solidFill>
                </a:rPr>
                <a:t>清明</a:t>
              </a:r>
            </a:p>
          </p:txBody>
        </p:sp>
      </p:grpSp>
      <p:sp>
        <p:nvSpPr>
          <p:cNvPr id="107" name="TextBox 32"/>
          <p:cNvSpPr txBox="1"/>
          <p:nvPr/>
        </p:nvSpPr>
        <p:spPr bwMode="auto">
          <a:xfrm>
            <a:off x="924369" y="2220369"/>
            <a:ext cx="4275470" cy="452432"/>
          </a:xfrm>
          <a:prstGeom prst="rect">
            <a:avLst/>
          </a:prstGeom>
          <a:noFill/>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dirty="0">
                <a:solidFill>
                  <a:schemeClr val="bg1"/>
                </a:solidFill>
                <a:latin typeface="微软雅黑" pitchFamily="34" charset="-122"/>
              </a:rPr>
              <a:t>节日当天为</a:t>
            </a:r>
            <a:r>
              <a:rPr lang="en-US" altLang="zh-CN" dirty="0">
                <a:solidFill>
                  <a:schemeClr val="bg1"/>
                </a:solidFill>
                <a:latin typeface="微软雅黑" pitchFamily="34" charset="-122"/>
              </a:rPr>
              <a:t>1</a:t>
            </a:r>
            <a:r>
              <a:rPr lang="zh-CN" altLang="en-US" dirty="0">
                <a:solidFill>
                  <a:schemeClr val="bg1"/>
                </a:solidFill>
                <a:latin typeface="微软雅黑" pitchFamily="34" charset="-122"/>
              </a:rPr>
              <a:t>，前一天为</a:t>
            </a:r>
            <a:r>
              <a:rPr lang="en-US" altLang="zh-CN" dirty="0">
                <a:solidFill>
                  <a:schemeClr val="bg1"/>
                </a:solidFill>
                <a:latin typeface="微软雅黑" pitchFamily="34" charset="-122"/>
              </a:rPr>
              <a:t>-1</a:t>
            </a:r>
            <a:r>
              <a:rPr lang="zh-CN" altLang="en-US" dirty="0">
                <a:solidFill>
                  <a:schemeClr val="bg1"/>
                </a:solidFill>
                <a:latin typeface="微软雅黑" pitchFamily="34" charset="-122"/>
              </a:rPr>
              <a:t>，后一天为</a:t>
            </a:r>
            <a:r>
              <a:rPr lang="en-US" altLang="zh-CN" dirty="0">
                <a:solidFill>
                  <a:schemeClr val="bg1"/>
                </a:solidFill>
                <a:latin typeface="微软雅黑" pitchFamily="34" charset="-122"/>
              </a:rPr>
              <a:t>2</a:t>
            </a:r>
            <a:endParaRPr lang="zh-CN" altLang="en-US" dirty="0">
              <a:solidFill>
                <a:schemeClr val="bg1"/>
              </a:solidFill>
              <a:latin typeface="微软雅黑" pitchFamily="34" charset="-122"/>
            </a:endParaRPr>
          </a:p>
        </p:txBody>
      </p:sp>
      <p:sp>
        <p:nvSpPr>
          <p:cNvPr id="55" name="等腰三角形 54"/>
          <p:cNvSpPr/>
          <p:nvPr/>
        </p:nvSpPr>
        <p:spPr>
          <a:xfrm rot="5400000">
            <a:off x="662676" y="1701589"/>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60" name="TextBox 31"/>
          <p:cNvSpPr txBox="1"/>
          <p:nvPr/>
        </p:nvSpPr>
        <p:spPr>
          <a:xfrm flipH="1">
            <a:off x="909532" y="1651970"/>
            <a:ext cx="3160818" cy="44268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800" b="0" dirty="0">
                <a:solidFill>
                  <a:srgbClr val="01E2BC"/>
                </a:solidFill>
                <a:latin typeface="迷你简综艺" panose="03000509000000000000" pitchFamily="65" charset="-122"/>
                <a:ea typeface="迷你简综艺" panose="03000509000000000000" pitchFamily="65" charset="-122"/>
                <a:cs typeface="Times New Roman" pitchFamily="18" charset="0"/>
              </a:rPr>
              <a:t>节日粒度特征</a:t>
            </a:r>
          </a:p>
        </p:txBody>
      </p:sp>
    </p:spTree>
    <p:extLst>
      <p:ext uri="{BB962C8B-B14F-4D97-AF65-F5344CB8AC3E}">
        <p14:creationId xmlns:p14="http://schemas.microsoft.com/office/powerpoint/2010/main" val="679688950"/>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3856038" y="1754586"/>
            <a:ext cx="3563937" cy="3565525"/>
            <a:chOff x="4082473" y="1415478"/>
            <a:chExt cx="4027054" cy="4027044"/>
          </a:xfrm>
        </p:grpSpPr>
        <p:sp>
          <p:nvSpPr>
            <p:cNvPr id="3" name="椭圆 2"/>
            <p:cNvSpPr/>
            <p:nvPr/>
          </p:nvSpPr>
          <p:spPr>
            <a:xfrm>
              <a:off x="4082473" y="1415478"/>
              <a:ext cx="4027054" cy="4027044"/>
            </a:xfrm>
            <a:prstGeom prst="ellipse">
              <a:avLst/>
            </a:prstGeom>
            <a:gradFill flip="none" rotWithShape="1">
              <a:gsLst>
                <a:gs pos="65000">
                  <a:srgbClr val="01E2BC">
                    <a:alpha val="0"/>
                  </a:srgbClr>
                </a:gs>
                <a:gs pos="100000">
                  <a:srgbClr val="01E2BC"/>
                </a:gs>
              </a:gsLst>
              <a:path path="circle">
                <a:fillToRect l="50000" t="50000" r="50000" b="50000"/>
              </a:path>
              <a:tileRect/>
            </a:gradFill>
            <a:ln>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椭圆 3"/>
            <p:cNvSpPr/>
            <p:nvPr/>
          </p:nvSpPr>
          <p:spPr>
            <a:xfrm>
              <a:off x="4551721" y="1884726"/>
              <a:ext cx="3088557" cy="3088548"/>
            </a:xfrm>
            <a:prstGeom prst="ellipse">
              <a:avLst/>
            </a:prstGeom>
            <a:noFill/>
            <a:ln>
              <a:solidFill>
                <a:srgbClr val="01E2BC"/>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5" name="组合 4"/>
            <p:cNvGrpSpPr/>
            <p:nvPr/>
          </p:nvGrpSpPr>
          <p:grpSpPr>
            <a:xfrm>
              <a:off x="4371755" y="1579605"/>
              <a:ext cx="3448493" cy="3698793"/>
              <a:chOff x="4981975" y="4909762"/>
              <a:chExt cx="561351" cy="602096"/>
            </a:xfrm>
            <a:solidFill>
              <a:schemeClr val="bg1"/>
            </a:solidFill>
            <a:effectLst>
              <a:glow rad="50800">
                <a:schemeClr val="bg1">
                  <a:alpha val="10000"/>
                </a:schemeClr>
              </a:glow>
            </a:effectLst>
          </p:grpSpPr>
          <p:sp>
            <p:nvSpPr>
              <p:cNvPr id="6" name="任意多边形 122"/>
              <p:cNvSpPr/>
              <p:nvPr/>
            </p:nvSpPr>
            <p:spPr>
              <a:xfrm>
                <a:off x="4981975" y="4909762"/>
                <a:ext cx="561351"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任意多边形 123"/>
              <p:cNvSpPr/>
              <p:nvPr/>
            </p:nvSpPr>
            <p:spPr>
              <a:xfrm>
                <a:off x="5028095" y="5397418"/>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任意多边形 124"/>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71" name="TextBox 31"/>
          <p:cNvSpPr txBox="1"/>
          <p:nvPr/>
        </p:nvSpPr>
        <p:spPr>
          <a:xfrm flipH="1">
            <a:off x="1227979" y="152751"/>
            <a:ext cx="4286120" cy="769441"/>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赛题理解</a:t>
            </a:r>
          </a:p>
        </p:txBody>
      </p:sp>
      <p:grpSp>
        <p:nvGrpSpPr>
          <p:cNvPr id="9220" name="组合 71"/>
          <p:cNvGrpSpPr>
            <a:grpSpLocks/>
          </p:cNvGrpSpPr>
          <p:nvPr/>
        </p:nvGrpSpPr>
        <p:grpSpPr bwMode="auto">
          <a:xfrm>
            <a:off x="271463" y="346075"/>
            <a:ext cx="842962" cy="390525"/>
            <a:chOff x="-29932" y="520698"/>
            <a:chExt cx="577569" cy="258806"/>
          </a:xfrm>
        </p:grpSpPr>
        <p:sp>
          <p:nvSpPr>
            <p:cNvPr id="73" name="箭头: V 形 72"/>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74" name="箭头: V 形 73"/>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75" name="箭头: V 形 74"/>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grpSp>
        <p:nvGrpSpPr>
          <p:cNvPr id="87" name="组合 86"/>
          <p:cNvGrpSpPr>
            <a:grpSpLocks/>
          </p:cNvGrpSpPr>
          <p:nvPr/>
        </p:nvGrpSpPr>
        <p:grpSpPr bwMode="auto">
          <a:xfrm>
            <a:off x="-223838" y="2202261"/>
            <a:ext cx="4043363" cy="1044575"/>
            <a:chOff x="604960" y="1768055"/>
            <a:chExt cx="4044348" cy="1044839"/>
          </a:xfrm>
        </p:grpSpPr>
        <p:grpSp>
          <p:nvGrpSpPr>
            <p:cNvPr id="9277" name="组合 61"/>
            <p:cNvGrpSpPr>
              <a:grpSpLocks/>
            </p:cNvGrpSpPr>
            <p:nvPr/>
          </p:nvGrpSpPr>
          <p:grpSpPr bwMode="auto">
            <a:xfrm>
              <a:off x="604960" y="1892979"/>
              <a:ext cx="3395800" cy="919915"/>
              <a:chOff x="397090" y="3917375"/>
              <a:chExt cx="3395800" cy="919915"/>
            </a:xfrm>
          </p:grpSpPr>
          <p:sp>
            <p:nvSpPr>
              <p:cNvPr id="63" name="TextBox 31"/>
              <p:cNvSpPr txBox="1"/>
              <p:nvPr/>
            </p:nvSpPr>
            <p:spPr>
              <a:xfrm flipH="1">
                <a:off x="397090" y="3917375"/>
                <a:ext cx="3097314" cy="387798"/>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r" defTabSz="685891" eaLnBrk="1" fontAlgn="auto" hangingPunct="1">
                  <a:spcBef>
                    <a:spcPts val="0"/>
                  </a:spcBef>
                  <a:spcAft>
                    <a:spcPts val="0"/>
                  </a:spcAft>
                  <a:defRPr/>
                </a:pPr>
                <a:r>
                  <a:rPr lang="zh-CN" altLang="en-US" sz="2400" dirty="0">
                    <a:solidFill>
                      <a:srgbClr val="01E2BC"/>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时间序列</a:t>
                </a:r>
                <a:endParaRPr lang="zh-CN" altLang="en-US" sz="2000" dirty="0">
                  <a:solidFill>
                    <a:srgbClr val="01E2BC"/>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endParaRPr>
              </a:p>
            </p:txBody>
          </p:sp>
          <p:sp>
            <p:nvSpPr>
              <p:cNvPr id="64" name="TextBox 32"/>
              <p:cNvSpPr txBox="1"/>
              <p:nvPr/>
            </p:nvSpPr>
            <p:spPr>
              <a:xfrm>
                <a:off x="433348" y="4383833"/>
                <a:ext cx="3359542" cy="453457"/>
              </a:xfrm>
              <a:prstGeom prst="rect">
                <a:avLst/>
              </a:prstGeom>
              <a:noFill/>
            </p:spPr>
            <p:txBody>
              <a:bodyPr>
                <a:spAutoFit/>
                <a:scene3d>
                  <a:camera prst="orthographicFront"/>
                  <a:lightRig rig="threePt" dir="t"/>
                </a:scene3d>
                <a:sp3d contourW="12700"/>
              </a:bodyPr>
              <a:lstStyle/>
              <a:p>
                <a:pPr algn="r" eaLnBrk="1" fontAlgn="auto" hangingPunct="1">
                  <a:lnSpc>
                    <a:spcPct val="130000"/>
                  </a:lnSpc>
                  <a:spcBef>
                    <a:spcPts val="0"/>
                  </a:spcBef>
                  <a:spcAft>
                    <a:spcPts val="0"/>
                  </a:spcAft>
                  <a:defRPr/>
                </a:pPr>
                <a:r>
                  <a:rPr lang="zh-CN" altLang="en-US" sz="2000" dirty="0">
                    <a:solidFill>
                      <a:schemeClr val="bg1"/>
                    </a:solidFill>
                    <a:latin typeface="微软雅黑" pitchFamily="34" charset="-122"/>
                  </a:rPr>
                  <a:t>序列模型、时间特征</a:t>
                </a:r>
              </a:p>
            </p:txBody>
          </p:sp>
        </p:grpSp>
        <p:grpSp>
          <p:nvGrpSpPr>
            <p:cNvPr id="9278" name="组合 84"/>
            <p:cNvGrpSpPr>
              <a:grpSpLocks/>
            </p:cNvGrpSpPr>
            <p:nvPr/>
          </p:nvGrpSpPr>
          <p:grpSpPr bwMode="auto">
            <a:xfrm>
              <a:off x="3811108" y="1768055"/>
              <a:ext cx="838200" cy="838198"/>
              <a:chOff x="3811108" y="1768055"/>
              <a:chExt cx="838200" cy="838198"/>
            </a:xfrm>
          </p:grpSpPr>
          <p:grpSp>
            <p:nvGrpSpPr>
              <p:cNvPr id="9279" name="组合 8"/>
              <p:cNvGrpSpPr>
                <a:grpSpLocks/>
              </p:cNvGrpSpPr>
              <p:nvPr/>
            </p:nvGrpSpPr>
            <p:grpSpPr bwMode="auto">
              <a:xfrm>
                <a:off x="3811108" y="1768055"/>
                <a:ext cx="838200" cy="838198"/>
                <a:chOff x="4082473" y="1415478"/>
                <a:chExt cx="4027054" cy="4027044"/>
              </a:xfrm>
            </p:grpSpPr>
            <p:sp>
              <p:nvSpPr>
                <p:cNvPr id="10" name="椭圆 9"/>
                <p:cNvSpPr/>
                <p:nvPr/>
              </p:nvSpPr>
              <p:spPr>
                <a:xfrm>
                  <a:off x="4082473" y="1415478"/>
                  <a:ext cx="4027054" cy="4027044"/>
                </a:xfrm>
                <a:prstGeom prst="ellipse">
                  <a:avLst/>
                </a:prstGeom>
                <a:gradFill flip="none" rotWithShape="1">
                  <a:gsLst>
                    <a:gs pos="65000">
                      <a:srgbClr val="01E2BC">
                        <a:alpha val="0"/>
                      </a:srgbClr>
                    </a:gs>
                    <a:gs pos="100000">
                      <a:srgbClr val="01E2BC"/>
                    </a:gs>
                  </a:gsLst>
                  <a:path path="circle">
                    <a:fillToRect l="50000" t="50000" r="50000" b="50000"/>
                  </a:path>
                  <a:tileRect/>
                </a:gradFill>
                <a:ln>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椭圆 10"/>
                <p:cNvSpPr/>
                <p:nvPr/>
              </p:nvSpPr>
              <p:spPr>
                <a:xfrm>
                  <a:off x="4551721" y="1884726"/>
                  <a:ext cx="3088557" cy="3088548"/>
                </a:xfrm>
                <a:prstGeom prst="ellipse">
                  <a:avLst/>
                </a:prstGeom>
                <a:noFill/>
                <a:ln>
                  <a:solidFill>
                    <a:srgbClr val="01E2BC"/>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2" name="组合 11"/>
                <p:cNvGrpSpPr/>
                <p:nvPr/>
              </p:nvGrpSpPr>
              <p:grpSpPr>
                <a:xfrm>
                  <a:off x="4371755" y="1579605"/>
                  <a:ext cx="3448493" cy="3698793"/>
                  <a:chOff x="4981975" y="4909762"/>
                  <a:chExt cx="561351" cy="602096"/>
                </a:xfrm>
                <a:solidFill>
                  <a:schemeClr val="bg1"/>
                </a:solidFill>
                <a:effectLst>
                  <a:glow rad="50800">
                    <a:schemeClr val="bg1">
                      <a:alpha val="10000"/>
                    </a:schemeClr>
                  </a:glow>
                </a:effectLst>
              </p:grpSpPr>
              <p:sp>
                <p:nvSpPr>
                  <p:cNvPr id="13" name="任意多边形 122"/>
                  <p:cNvSpPr/>
                  <p:nvPr/>
                </p:nvSpPr>
                <p:spPr>
                  <a:xfrm>
                    <a:off x="4981975" y="4909762"/>
                    <a:ext cx="561351"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任意多边形 123"/>
                  <p:cNvSpPr/>
                  <p:nvPr/>
                </p:nvSpPr>
                <p:spPr>
                  <a:xfrm>
                    <a:off x="5028095" y="5397418"/>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任意多边形 124"/>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77" name="TextBox 31"/>
              <p:cNvSpPr txBox="1"/>
              <p:nvPr/>
            </p:nvSpPr>
            <p:spPr>
              <a:xfrm flipH="1">
                <a:off x="3905912" y="1962835"/>
                <a:ext cx="658804" cy="535531"/>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3600" dirty="0">
                    <a:solidFill>
                      <a:srgbClr val="01E2BC"/>
                    </a:solidFill>
                    <a:effectLst>
                      <a:outerShdw blurRad="266700" algn="tl" rotWithShape="0">
                        <a:schemeClr val="tx2">
                          <a:lumMod val="40000"/>
                          <a:lumOff val="60000"/>
                          <a:alpha val="55000"/>
                        </a:schemeClr>
                      </a:outerShdw>
                    </a:effectLst>
                    <a:cs typeface="Times New Roman" pitchFamily="18" charset="0"/>
                  </a:rPr>
                  <a:t>1</a:t>
                </a:r>
                <a:endParaRPr lang="zh-CN" altLang="en-US" sz="3600" dirty="0">
                  <a:solidFill>
                    <a:srgbClr val="01E2BC"/>
                  </a:solidFill>
                  <a:effectLst>
                    <a:outerShdw blurRad="266700" algn="tl" rotWithShape="0">
                      <a:schemeClr val="tx2">
                        <a:lumMod val="40000"/>
                        <a:lumOff val="60000"/>
                        <a:alpha val="55000"/>
                      </a:schemeClr>
                    </a:outerShdw>
                  </a:effectLst>
                  <a:cs typeface="Times New Roman" pitchFamily="18" charset="0"/>
                </a:endParaRPr>
              </a:p>
            </p:txBody>
          </p:sp>
        </p:grpSp>
      </p:grpSp>
      <p:grpSp>
        <p:nvGrpSpPr>
          <p:cNvPr id="92" name="组合 91"/>
          <p:cNvGrpSpPr>
            <a:grpSpLocks/>
          </p:cNvGrpSpPr>
          <p:nvPr/>
        </p:nvGrpSpPr>
        <p:grpSpPr bwMode="auto">
          <a:xfrm>
            <a:off x="-236538" y="4107261"/>
            <a:ext cx="4043363" cy="933450"/>
            <a:chOff x="604960" y="4997388"/>
            <a:chExt cx="4044348" cy="934291"/>
          </a:xfrm>
        </p:grpSpPr>
        <p:grpSp>
          <p:nvGrpSpPr>
            <p:cNvPr id="9265" name="组合 36"/>
            <p:cNvGrpSpPr>
              <a:grpSpLocks/>
            </p:cNvGrpSpPr>
            <p:nvPr/>
          </p:nvGrpSpPr>
          <p:grpSpPr bwMode="auto">
            <a:xfrm>
              <a:off x="3811108" y="4997388"/>
              <a:ext cx="838200" cy="838198"/>
              <a:chOff x="4082473" y="1415478"/>
              <a:chExt cx="4027054" cy="4027043"/>
            </a:xfrm>
          </p:grpSpPr>
          <p:sp>
            <p:nvSpPr>
              <p:cNvPr id="38" name="椭圆 37"/>
              <p:cNvSpPr/>
              <p:nvPr/>
            </p:nvSpPr>
            <p:spPr>
              <a:xfrm>
                <a:off x="4082473" y="1415478"/>
                <a:ext cx="4027054" cy="4027043"/>
              </a:xfrm>
              <a:prstGeom prst="ellipse">
                <a:avLst/>
              </a:prstGeom>
              <a:gradFill flip="none" rotWithShape="1">
                <a:gsLst>
                  <a:gs pos="65000">
                    <a:srgbClr val="01E2BC">
                      <a:alpha val="0"/>
                    </a:srgbClr>
                  </a:gs>
                  <a:gs pos="100000">
                    <a:srgbClr val="01E2BC"/>
                  </a:gs>
                </a:gsLst>
                <a:path path="circle">
                  <a:fillToRect l="50000" t="50000" r="50000" b="50000"/>
                </a:path>
                <a:tileRect/>
              </a:gradFill>
              <a:ln>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椭圆 38"/>
              <p:cNvSpPr/>
              <p:nvPr/>
            </p:nvSpPr>
            <p:spPr>
              <a:xfrm>
                <a:off x="4551721" y="1884726"/>
                <a:ext cx="3088557" cy="3088548"/>
              </a:xfrm>
              <a:prstGeom prst="ellipse">
                <a:avLst/>
              </a:prstGeom>
              <a:noFill/>
              <a:ln>
                <a:solidFill>
                  <a:srgbClr val="01E2BC"/>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0" name="组合 39"/>
              <p:cNvGrpSpPr/>
              <p:nvPr/>
            </p:nvGrpSpPr>
            <p:grpSpPr>
              <a:xfrm>
                <a:off x="4371755" y="1579605"/>
                <a:ext cx="3448493" cy="3698793"/>
                <a:chOff x="4981975" y="4909762"/>
                <a:chExt cx="561351" cy="602096"/>
              </a:xfrm>
              <a:solidFill>
                <a:schemeClr val="bg1"/>
              </a:solidFill>
              <a:effectLst>
                <a:glow rad="50800">
                  <a:schemeClr val="bg1">
                    <a:alpha val="10000"/>
                  </a:schemeClr>
                </a:glow>
              </a:effectLst>
            </p:grpSpPr>
            <p:sp>
              <p:nvSpPr>
                <p:cNvPr id="41" name="任意多边形 122"/>
                <p:cNvSpPr/>
                <p:nvPr/>
              </p:nvSpPr>
              <p:spPr>
                <a:xfrm>
                  <a:off x="4981975" y="4909762"/>
                  <a:ext cx="561351"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任意多边形 123"/>
                <p:cNvSpPr/>
                <p:nvPr/>
              </p:nvSpPr>
              <p:spPr>
                <a:xfrm>
                  <a:off x="5028095" y="5397418"/>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任意多边形 124"/>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grpSp>
          <p:nvGrpSpPr>
            <p:cNvPr id="9266" name="组合 64"/>
            <p:cNvGrpSpPr>
              <a:grpSpLocks/>
            </p:cNvGrpSpPr>
            <p:nvPr/>
          </p:nvGrpSpPr>
          <p:grpSpPr bwMode="auto">
            <a:xfrm>
              <a:off x="604960" y="5122312"/>
              <a:ext cx="3280016" cy="809367"/>
              <a:chOff x="397090" y="3917375"/>
              <a:chExt cx="3280016" cy="809367"/>
            </a:xfrm>
          </p:grpSpPr>
          <p:sp>
            <p:nvSpPr>
              <p:cNvPr id="66" name="TextBox 31"/>
              <p:cNvSpPr txBox="1"/>
              <p:nvPr/>
            </p:nvSpPr>
            <p:spPr>
              <a:xfrm flipH="1">
                <a:off x="397090" y="3917375"/>
                <a:ext cx="3097314" cy="387798"/>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r" defTabSz="685891" eaLnBrk="1" fontAlgn="auto" hangingPunct="1">
                  <a:spcBef>
                    <a:spcPts val="0"/>
                  </a:spcBef>
                  <a:spcAft>
                    <a:spcPts val="0"/>
                  </a:spcAft>
                  <a:defRPr/>
                </a:pPr>
                <a:r>
                  <a:rPr lang="en-US" altLang="zh-CN" sz="2400" dirty="0">
                    <a:solidFill>
                      <a:srgbClr val="01E2BC"/>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1454</a:t>
                </a:r>
                <a:r>
                  <a:rPr lang="zh-CN" altLang="en-US" sz="2400" dirty="0">
                    <a:solidFill>
                      <a:srgbClr val="01E2BC"/>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家企业</a:t>
                </a:r>
              </a:p>
            </p:txBody>
          </p:sp>
          <p:sp>
            <p:nvSpPr>
              <p:cNvPr id="67" name="TextBox 32"/>
              <p:cNvSpPr txBox="1"/>
              <p:nvPr/>
            </p:nvSpPr>
            <p:spPr>
              <a:xfrm>
                <a:off x="863378" y="4273285"/>
                <a:ext cx="2813728" cy="453457"/>
              </a:xfrm>
              <a:prstGeom prst="rect">
                <a:avLst/>
              </a:prstGeom>
              <a:noFill/>
            </p:spPr>
            <p:txBody>
              <a:bodyPr>
                <a:spAutoFit/>
                <a:scene3d>
                  <a:camera prst="orthographicFront"/>
                  <a:lightRig rig="threePt" dir="t"/>
                </a:scene3d>
                <a:sp3d contourW="12700"/>
              </a:bodyPr>
              <a:lstStyle/>
              <a:p>
                <a:pPr algn="r" eaLnBrk="1" fontAlgn="auto" hangingPunct="1">
                  <a:lnSpc>
                    <a:spcPct val="130000"/>
                  </a:lnSpc>
                  <a:spcBef>
                    <a:spcPts val="0"/>
                  </a:spcBef>
                  <a:spcAft>
                    <a:spcPts val="0"/>
                  </a:spcAft>
                  <a:defRPr/>
                </a:pPr>
                <a:r>
                  <a:rPr lang="zh-CN" altLang="en-US" sz="2000" dirty="0">
                    <a:solidFill>
                      <a:schemeClr val="bg1"/>
                    </a:solidFill>
                    <a:latin typeface="微软雅黑" pitchFamily="34" charset="-122"/>
                  </a:rPr>
                  <a:t>个体分析、聚类分析</a:t>
                </a:r>
              </a:p>
            </p:txBody>
          </p:sp>
        </p:grpSp>
        <p:sp>
          <p:nvSpPr>
            <p:cNvPr id="78" name="TextBox 31"/>
            <p:cNvSpPr txBox="1"/>
            <p:nvPr/>
          </p:nvSpPr>
          <p:spPr>
            <a:xfrm flipH="1">
              <a:off x="3905912" y="5189181"/>
              <a:ext cx="658804" cy="535531"/>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3600" dirty="0">
                  <a:solidFill>
                    <a:srgbClr val="01E2BC"/>
                  </a:solidFill>
                  <a:effectLst>
                    <a:outerShdw blurRad="266700" algn="tl" rotWithShape="0">
                      <a:schemeClr val="tx2">
                        <a:lumMod val="40000"/>
                        <a:lumOff val="60000"/>
                        <a:alpha val="55000"/>
                      </a:schemeClr>
                    </a:outerShdw>
                  </a:effectLst>
                  <a:cs typeface="Times New Roman" pitchFamily="18" charset="0"/>
                </a:rPr>
                <a:t>2</a:t>
              </a:r>
              <a:endParaRPr lang="zh-CN" altLang="en-US" sz="3600" dirty="0">
                <a:solidFill>
                  <a:srgbClr val="01E2BC"/>
                </a:solidFill>
                <a:effectLst>
                  <a:outerShdw blurRad="266700" algn="tl" rotWithShape="0">
                    <a:schemeClr val="tx2">
                      <a:lumMod val="40000"/>
                      <a:lumOff val="60000"/>
                      <a:alpha val="55000"/>
                    </a:schemeClr>
                  </a:outerShdw>
                </a:effectLst>
                <a:cs typeface="Times New Roman" pitchFamily="18" charset="0"/>
              </a:endParaRPr>
            </a:p>
          </p:txBody>
        </p:sp>
      </p:grpSp>
      <p:grpSp>
        <p:nvGrpSpPr>
          <p:cNvPr id="88" name="组合 87"/>
          <p:cNvGrpSpPr>
            <a:grpSpLocks/>
          </p:cNvGrpSpPr>
          <p:nvPr/>
        </p:nvGrpSpPr>
        <p:grpSpPr bwMode="auto">
          <a:xfrm>
            <a:off x="7048500" y="1210074"/>
            <a:ext cx="4062413" cy="852487"/>
            <a:chOff x="7589852" y="1768055"/>
            <a:chExt cx="4062330" cy="852855"/>
          </a:xfrm>
        </p:grpSpPr>
        <p:grpSp>
          <p:nvGrpSpPr>
            <p:cNvPr id="9252" name="组合 52"/>
            <p:cNvGrpSpPr>
              <a:grpSpLocks/>
            </p:cNvGrpSpPr>
            <p:nvPr/>
          </p:nvGrpSpPr>
          <p:grpSpPr bwMode="auto">
            <a:xfrm>
              <a:off x="8554868" y="1866853"/>
              <a:ext cx="3097314" cy="754057"/>
              <a:chOff x="397090" y="3891249"/>
              <a:chExt cx="3097314" cy="754057"/>
            </a:xfrm>
          </p:grpSpPr>
          <p:sp>
            <p:nvSpPr>
              <p:cNvPr id="54" name="TextBox 31"/>
              <p:cNvSpPr txBox="1"/>
              <p:nvPr/>
            </p:nvSpPr>
            <p:spPr>
              <a:xfrm flipH="1">
                <a:off x="397090" y="3891249"/>
                <a:ext cx="3097314" cy="387798"/>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400" dirty="0">
                    <a:effectLst>
                      <a:outerShdw blurRad="266700" algn="tl" rotWithShape="0">
                        <a:schemeClr val="tx2">
                          <a:lumMod val="40000"/>
                          <a:lumOff val="60000"/>
                          <a:alpha val="55000"/>
                        </a:schemeClr>
                      </a:outerShdw>
                    </a:effectLst>
                    <a:latin typeface="Arial Rounded MT Bold" pitchFamily="34" charset="0"/>
                    <a:cs typeface="Times New Roman" pitchFamily="18" charset="0"/>
                  </a:rPr>
                  <a:t>用电异常分析</a:t>
                </a:r>
              </a:p>
            </p:txBody>
          </p:sp>
          <p:sp>
            <p:nvSpPr>
              <p:cNvPr id="55" name="TextBox 32"/>
              <p:cNvSpPr txBox="1"/>
              <p:nvPr/>
            </p:nvSpPr>
            <p:spPr>
              <a:xfrm>
                <a:off x="397090" y="4192874"/>
                <a:ext cx="2813728" cy="452432"/>
              </a:xfrm>
              <a:prstGeom prst="rect">
                <a:avLst/>
              </a:prstGeom>
              <a:noFill/>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dirty="0">
                    <a:solidFill>
                      <a:schemeClr val="bg1"/>
                    </a:solidFill>
                    <a:latin typeface="微软雅黑" pitchFamily="34" charset="-122"/>
                  </a:rPr>
                  <a:t>偷电漏电等异常用电行为</a:t>
                </a:r>
              </a:p>
            </p:txBody>
          </p:sp>
        </p:grpSp>
        <p:grpSp>
          <p:nvGrpSpPr>
            <p:cNvPr id="9253" name="组合 85"/>
            <p:cNvGrpSpPr>
              <a:grpSpLocks/>
            </p:cNvGrpSpPr>
            <p:nvPr/>
          </p:nvGrpSpPr>
          <p:grpSpPr bwMode="auto">
            <a:xfrm>
              <a:off x="7589852" y="1768055"/>
              <a:ext cx="838200" cy="838198"/>
              <a:chOff x="7589852" y="1768055"/>
              <a:chExt cx="838200" cy="838198"/>
            </a:xfrm>
          </p:grpSpPr>
          <p:grpSp>
            <p:nvGrpSpPr>
              <p:cNvPr id="9254" name="组合 15"/>
              <p:cNvGrpSpPr>
                <a:grpSpLocks/>
              </p:cNvGrpSpPr>
              <p:nvPr/>
            </p:nvGrpSpPr>
            <p:grpSpPr bwMode="auto">
              <a:xfrm>
                <a:off x="7589852" y="1768055"/>
                <a:ext cx="838200" cy="838198"/>
                <a:chOff x="4082473" y="1415478"/>
                <a:chExt cx="4027054" cy="4027044"/>
              </a:xfrm>
            </p:grpSpPr>
            <p:sp>
              <p:nvSpPr>
                <p:cNvPr id="17" name="椭圆 16"/>
                <p:cNvSpPr/>
                <p:nvPr/>
              </p:nvSpPr>
              <p:spPr>
                <a:xfrm>
                  <a:off x="4082473" y="1415478"/>
                  <a:ext cx="4027054" cy="4027044"/>
                </a:xfrm>
                <a:prstGeom prst="ellipse">
                  <a:avLst/>
                </a:prstGeom>
                <a:gradFill flip="none" rotWithShape="1">
                  <a:gsLst>
                    <a:gs pos="65000">
                      <a:srgbClr val="01E2BC">
                        <a:alpha val="0"/>
                      </a:srgbClr>
                    </a:gs>
                    <a:gs pos="100000">
                      <a:srgbClr val="01E2BC"/>
                    </a:gs>
                  </a:gsLst>
                  <a:path path="circle">
                    <a:fillToRect l="50000" t="50000" r="50000" b="50000"/>
                  </a:path>
                  <a:tileRect/>
                </a:gradFill>
                <a:ln>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椭圆 17"/>
                <p:cNvSpPr/>
                <p:nvPr/>
              </p:nvSpPr>
              <p:spPr>
                <a:xfrm>
                  <a:off x="4551721" y="1884726"/>
                  <a:ext cx="3088557" cy="3088548"/>
                </a:xfrm>
                <a:prstGeom prst="ellipse">
                  <a:avLst/>
                </a:prstGeom>
                <a:noFill/>
                <a:ln>
                  <a:solidFill>
                    <a:srgbClr val="01E2BC"/>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9" name="组合 18"/>
                <p:cNvGrpSpPr/>
                <p:nvPr/>
              </p:nvGrpSpPr>
              <p:grpSpPr>
                <a:xfrm>
                  <a:off x="4371755" y="1579605"/>
                  <a:ext cx="3448493" cy="3698793"/>
                  <a:chOff x="4981975" y="4909762"/>
                  <a:chExt cx="561351" cy="602096"/>
                </a:xfrm>
                <a:solidFill>
                  <a:schemeClr val="bg1"/>
                </a:solidFill>
                <a:effectLst>
                  <a:glow rad="50800">
                    <a:schemeClr val="bg1">
                      <a:alpha val="10000"/>
                    </a:schemeClr>
                  </a:glow>
                </a:effectLst>
              </p:grpSpPr>
              <p:sp>
                <p:nvSpPr>
                  <p:cNvPr id="20" name="任意多边形 122"/>
                  <p:cNvSpPr/>
                  <p:nvPr/>
                </p:nvSpPr>
                <p:spPr>
                  <a:xfrm>
                    <a:off x="4981975" y="4909762"/>
                    <a:ext cx="561351"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任意多边形 123"/>
                  <p:cNvSpPr/>
                  <p:nvPr/>
                </p:nvSpPr>
                <p:spPr>
                  <a:xfrm>
                    <a:off x="5028095" y="5397418"/>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任意多边形 124"/>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79" name="TextBox 31"/>
              <p:cNvSpPr txBox="1"/>
              <p:nvPr/>
            </p:nvSpPr>
            <p:spPr>
              <a:xfrm flipH="1">
                <a:off x="7688589" y="1975898"/>
                <a:ext cx="658804" cy="535531"/>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3600" dirty="0">
                    <a:effectLst>
                      <a:outerShdw blurRad="266700" algn="tl" rotWithShape="0">
                        <a:schemeClr val="tx2">
                          <a:lumMod val="40000"/>
                          <a:lumOff val="60000"/>
                          <a:alpha val="55000"/>
                        </a:schemeClr>
                      </a:outerShdw>
                    </a:effectLst>
                    <a:cs typeface="Times New Roman" pitchFamily="18" charset="0"/>
                  </a:rPr>
                  <a:t>2</a:t>
                </a:r>
                <a:endParaRPr lang="zh-CN" altLang="en-US" sz="2800" dirty="0">
                  <a:effectLst>
                    <a:outerShdw blurRad="266700" algn="tl" rotWithShape="0">
                      <a:schemeClr val="tx2">
                        <a:lumMod val="40000"/>
                        <a:lumOff val="60000"/>
                        <a:alpha val="55000"/>
                      </a:schemeClr>
                    </a:outerShdw>
                  </a:effectLst>
                  <a:cs typeface="Times New Roman" pitchFamily="18" charset="0"/>
                </a:endParaRPr>
              </a:p>
            </p:txBody>
          </p:sp>
        </p:grpSp>
      </p:grpSp>
      <p:grpSp>
        <p:nvGrpSpPr>
          <p:cNvPr id="91" name="组合 90"/>
          <p:cNvGrpSpPr>
            <a:grpSpLocks/>
          </p:cNvGrpSpPr>
          <p:nvPr/>
        </p:nvGrpSpPr>
        <p:grpSpPr bwMode="auto">
          <a:xfrm>
            <a:off x="7253288" y="4800999"/>
            <a:ext cx="4062412" cy="876300"/>
            <a:chOff x="7589852" y="4997388"/>
            <a:chExt cx="4062330" cy="877380"/>
          </a:xfrm>
        </p:grpSpPr>
        <p:grpSp>
          <p:nvGrpSpPr>
            <p:cNvPr id="9240" name="组合 43"/>
            <p:cNvGrpSpPr>
              <a:grpSpLocks/>
            </p:cNvGrpSpPr>
            <p:nvPr/>
          </p:nvGrpSpPr>
          <p:grpSpPr bwMode="auto">
            <a:xfrm>
              <a:off x="7589852" y="4997388"/>
              <a:ext cx="838200" cy="838198"/>
              <a:chOff x="4082473" y="1415478"/>
              <a:chExt cx="4027054" cy="4027044"/>
            </a:xfrm>
          </p:grpSpPr>
          <p:sp>
            <p:nvSpPr>
              <p:cNvPr id="45" name="椭圆 44"/>
              <p:cNvSpPr/>
              <p:nvPr/>
            </p:nvSpPr>
            <p:spPr>
              <a:xfrm>
                <a:off x="4082473" y="1415478"/>
                <a:ext cx="4027054" cy="4027044"/>
              </a:xfrm>
              <a:prstGeom prst="ellipse">
                <a:avLst/>
              </a:prstGeom>
              <a:gradFill flip="none" rotWithShape="1">
                <a:gsLst>
                  <a:gs pos="65000">
                    <a:srgbClr val="01E2BC">
                      <a:alpha val="0"/>
                    </a:srgbClr>
                  </a:gs>
                  <a:gs pos="100000">
                    <a:srgbClr val="01E2BC"/>
                  </a:gs>
                </a:gsLst>
                <a:path path="circle">
                  <a:fillToRect l="50000" t="50000" r="50000" b="50000"/>
                </a:path>
                <a:tileRect/>
              </a:gradFill>
              <a:ln>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6" name="椭圆 45"/>
              <p:cNvSpPr/>
              <p:nvPr/>
            </p:nvSpPr>
            <p:spPr>
              <a:xfrm>
                <a:off x="4551721" y="1884726"/>
                <a:ext cx="3088557" cy="3088548"/>
              </a:xfrm>
              <a:prstGeom prst="ellipse">
                <a:avLst/>
              </a:prstGeom>
              <a:noFill/>
              <a:ln>
                <a:solidFill>
                  <a:srgbClr val="01E2BC"/>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7" name="组合 46"/>
              <p:cNvGrpSpPr/>
              <p:nvPr/>
            </p:nvGrpSpPr>
            <p:grpSpPr>
              <a:xfrm>
                <a:off x="4371755" y="1579605"/>
                <a:ext cx="3448493" cy="3698793"/>
                <a:chOff x="4981975" y="4909762"/>
                <a:chExt cx="561351" cy="602096"/>
              </a:xfrm>
              <a:solidFill>
                <a:schemeClr val="bg1"/>
              </a:solidFill>
              <a:effectLst>
                <a:glow rad="50800">
                  <a:schemeClr val="bg1">
                    <a:alpha val="10000"/>
                  </a:schemeClr>
                </a:glow>
              </a:effectLst>
            </p:grpSpPr>
            <p:sp>
              <p:nvSpPr>
                <p:cNvPr id="48" name="任意多边形 122"/>
                <p:cNvSpPr/>
                <p:nvPr/>
              </p:nvSpPr>
              <p:spPr>
                <a:xfrm>
                  <a:off x="4981975" y="4909762"/>
                  <a:ext cx="561351"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任意多边形 123"/>
                <p:cNvSpPr/>
                <p:nvPr/>
              </p:nvSpPr>
              <p:spPr>
                <a:xfrm>
                  <a:off x="5028095" y="5397418"/>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任意多边形 124"/>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grpSp>
          <p:nvGrpSpPr>
            <p:cNvPr id="9241" name="组合 55"/>
            <p:cNvGrpSpPr>
              <a:grpSpLocks/>
            </p:cNvGrpSpPr>
            <p:nvPr/>
          </p:nvGrpSpPr>
          <p:grpSpPr bwMode="auto">
            <a:xfrm>
              <a:off x="8484924" y="5096184"/>
              <a:ext cx="3167258" cy="778584"/>
              <a:chOff x="327146" y="3891247"/>
              <a:chExt cx="3167258" cy="778584"/>
            </a:xfrm>
          </p:grpSpPr>
          <p:sp>
            <p:nvSpPr>
              <p:cNvPr id="57" name="TextBox 31"/>
              <p:cNvSpPr txBox="1"/>
              <p:nvPr/>
            </p:nvSpPr>
            <p:spPr>
              <a:xfrm flipH="1">
                <a:off x="397090" y="3891247"/>
                <a:ext cx="3097314" cy="387798"/>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400" dirty="0">
                    <a:effectLst>
                      <a:outerShdw blurRad="266700" algn="tl" rotWithShape="0">
                        <a:schemeClr val="tx2">
                          <a:lumMod val="40000"/>
                          <a:lumOff val="60000"/>
                          <a:alpha val="55000"/>
                        </a:schemeClr>
                      </a:outerShdw>
                    </a:effectLst>
                    <a:latin typeface="Arial Rounded MT Bold" pitchFamily="34" charset="0"/>
                    <a:cs typeface="Times New Roman" pitchFamily="18" charset="0"/>
                  </a:rPr>
                  <a:t>数据可视化分析</a:t>
                </a:r>
              </a:p>
            </p:txBody>
          </p:sp>
          <p:sp>
            <p:nvSpPr>
              <p:cNvPr id="58" name="TextBox 32"/>
              <p:cNvSpPr txBox="1"/>
              <p:nvPr/>
            </p:nvSpPr>
            <p:spPr>
              <a:xfrm>
                <a:off x="327146" y="4217399"/>
                <a:ext cx="2813728" cy="452432"/>
              </a:xfrm>
              <a:prstGeom prst="rect">
                <a:avLst/>
              </a:prstGeom>
              <a:noFill/>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dirty="0">
                    <a:solidFill>
                      <a:schemeClr val="bg1"/>
                    </a:solidFill>
                    <a:latin typeface="微软雅黑" pitchFamily="34" charset="-122"/>
                  </a:rPr>
                  <a:t>给出清晰直观的分析结果</a:t>
                </a:r>
              </a:p>
            </p:txBody>
          </p:sp>
        </p:grpSp>
        <p:sp>
          <p:nvSpPr>
            <p:cNvPr id="80" name="TextBox 31"/>
            <p:cNvSpPr txBox="1"/>
            <p:nvPr/>
          </p:nvSpPr>
          <p:spPr>
            <a:xfrm flipH="1">
              <a:off x="7688589" y="5215307"/>
              <a:ext cx="658804" cy="535531"/>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3600" dirty="0">
                  <a:effectLst>
                    <a:outerShdw blurRad="266700" algn="tl" rotWithShape="0">
                      <a:schemeClr val="tx2">
                        <a:lumMod val="40000"/>
                        <a:lumOff val="60000"/>
                        <a:alpha val="55000"/>
                      </a:schemeClr>
                    </a:outerShdw>
                  </a:effectLst>
                  <a:cs typeface="Times New Roman" pitchFamily="18" charset="0"/>
                </a:rPr>
                <a:t>3</a:t>
              </a:r>
              <a:endParaRPr lang="zh-CN" altLang="en-US" sz="2800" dirty="0">
                <a:effectLst>
                  <a:outerShdw blurRad="266700" algn="tl" rotWithShape="0">
                    <a:schemeClr val="tx2">
                      <a:lumMod val="40000"/>
                      <a:lumOff val="60000"/>
                      <a:alpha val="55000"/>
                    </a:schemeClr>
                  </a:outerShdw>
                </a:effectLst>
                <a:cs typeface="Times New Roman" pitchFamily="18" charset="0"/>
              </a:endParaRPr>
            </a:p>
          </p:txBody>
        </p:sp>
      </p:grpSp>
      <p:grpSp>
        <p:nvGrpSpPr>
          <p:cNvPr id="90" name="组合 89"/>
          <p:cNvGrpSpPr>
            <a:grpSpLocks/>
          </p:cNvGrpSpPr>
          <p:nvPr/>
        </p:nvGrpSpPr>
        <p:grpSpPr bwMode="auto">
          <a:xfrm>
            <a:off x="7666038" y="3018236"/>
            <a:ext cx="5321300" cy="1065213"/>
            <a:chOff x="8245841" y="3382722"/>
            <a:chExt cx="4274876" cy="854802"/>
          </a:xfrm>
        </p:grpSpPr>
        <p:grpSp>
          <p:nvGrpSpPr>
            <p:cNvPr id="9227" name="组合 58"/>
            <p:cNvGrpSpPr>
              <a:grpSpLocks/>
            </p:cNvGrpSpPr>
            <p:nvPr/>
          </p:nvGrpSpPr>
          <p:grpSpPr bwMode="auto">
            <a:xfrm>
              <a:off x="9002314" y="3436456"/>
              <a:ext cx="3518403" cy="801068"/>
              <a:chOff x="152091" y="3931988"/>
              <a:chExt cx="3518403" cy="801068"/>
            </a:xfrm>
          </p:grpSpPr>
          <p:sp>
            <p:nvSpPr>
              <p:cNvPr id="60" name="TextBox 31"/>
              <p:cNvSpPr txBox="1"/>
              <p:nvPr/>
            </p:nvSpPr>
            <p:spPr>
              <a:xfrm flipH="1">
                <a:off x="277901" y="3931988"/>
                <a:ext cx="2531897" cy="351131"/>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800" dirty="0">
                    <a:effectLst>
                      <a:outerShdw blurRad="266700" algn="tl" rotWithShape="0">
                        <a:schemeClr val="tx2">
                          <a:lumMod val="40000"/>
                          <a:lumOff val="60000"/>
                          <a:alpha val="55000"/>
                        </a:schemeClr>
                      </a:outerShdw>
                    </a:effectLst>
                    <a:latin typeface="Arial Rounded MT Bold" pitchFamily="34" charset="0"/>
                    <a:cs typeface="Times New Roman" pitchFamily="18" charset="0"/>
                  </a:rPr>
                  <a:t>预测下一月用电</a:t>
                </a:r>
              </a:p>
            </p:txBody>
          </p:sp>
          <p:sp>
            <p:nvSpPr>
              <p:cNvPr id="61" name="TextBox 32"/>
              <p:cNvSpPr txBox="1"/>
              <p:nvPr/>
            </p:nvSpPr>
            <p:spPr>
              <a:xfrm>
                <a:off x="152091" y="4337415"/>
                <a:ext cx="3518403" cy="395641"/>
              </a:xfrm>
              <a:prstGeom prst="rect">
                <a:avLst/>
              </a:prstGeom>
              <a:noFill/>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2000" dirty="0">
                    <a:solidFill>
                      <a:schemeClr val="bg1"/>
                    </a:solidFill>
                    <a:latin typeface="微软雅黑" pitchFamily="34" charset="-122"/>
                  </a:rPr>
                  <a:t>所有企业在下月每天用电总和</a:t>
                </a:r>
              </a:p>
            </p:txBody>
          </p:sp>
        </p:grpSp>
        <p:grpSp>
          <p:nvGrpSpPr>
            <p:cNvPr id="9228" name="组合 88"/>
            <p:cNvGrpSpPr>
              <a:grpSpLocks/>
            </p:cNvGrpSpPr>
            <p:nvPr/>
          </p:nvGrpSpPr>
          <p:grpSpPr bwMode="auto">
            <a:xfrm>
              <a:off x="8245841" y="3382722"/>
              <a:ext cx="838200" cy="838198"/>
              <a:chOff x="8245841" y="3382722"/>
              <a:chExt cx="838200" cy="838198"/>
            </a:xfrm>
          </p:grpSpPr>
          <p:grpSp>
            <p:nvGrpSpPr>
              <p:cNvPr id="9229" name="组合 22"/>
              <p:cNvGrpSpPr>
                <a:grpSpLocks/>
              </p:cNvGrpSpPr>
              <p:nvPr/>
            </p:nvGrpSpPr>
            <p:grpSpPr bwMode="auto">
              <a:xfrm>
                <a:off x="8245841" y="3382722"/>
                <a:ext cx="838200" cy="838198"/>
                <a:chOff x="4082473" y="1415478"/>
                <a:chExt cx="4027054" cy="4027044"/>
              </a:xfrm>
            </p:grpSpPr>
            <p:sp>
              <p:nvSpPr>
                <p:cNvPr id="24" name="椭圆 23"/>
                <p:cNvSpPr/>
                <p:nvPr/>
              </p:nvSpPr>
              <p:spPr>
                <a:xfrm>
                  <a:off x="4082473" y="1415478"/>
                  <a:ext cx="4027054" cy="4027044"/>
                </a:xfrm>
                <a:prstGeom prst="ellipse">
                  <a:avLst/>
                </a:prstGeom>
                <a:gradFill flip="none" rotWithShape="1">
                  <a:gsLst>
                    <a:gs pos="65000">
                      <a:srgbClr val="01E2BC">
                        <a:alpha val="0"/>
                      </a:srgbClr>
                    </a:gs>
                    <a:gs pos="100000">
                      <a:srgbClr val="01E2BC"/>
                    </a:gs>
                  </a:gsLst>
                  <a:path path="circle">
                    <a:fillToRect l="50000" t="50000" r="50000" b="50000"/>
                  </a:path>
                  <a:tileRect/>
                </a:gradFill>
                <a:ln>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椭圆 24"/>
                <p:cNvSpPr/>
                <p:nvPr/>
              </p:nvSpPr>
              <p:spPr>
                <a:xfrm>
                  <a:off x="4551721" y="1884726"/>
                  <a:ext cx="3088557" cy="3088548"/>
                </a:xfrm>
                <a:prstGeom prst="ellipse">
                  <a:avLst/>
                </a:prstGeom>
                <a:noFill/>
                <a:ln>
                  <a:solidFill>
                    <a:srgbClr val="01E2BC"/>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6" name="组合 25"/>
                <p:cNvGrpSpPr/>
                <p:nvPr/>
              </p:nvGrpSpPr>
              <p:grpSpPr>
                <a:xfrm>
                  <a:off x="4371755" y="1579605"/>
                  <a:ext cx="3448493" cy="3698793"/>
                  <a:chOff x="4981975" y="4909762"/>
                  <a:chExt cx="561351" cy="602096"/>
                </a:xfrm>
                <a:solidFill>
                  <a:schemeClr val="bg1"/>
                </a:solidFill>
                <a:effectLst>
                  <a:glow rad="50800">
                    <a:schemeClr val="bg1">
                      <a:alpha val="10000"/>
                    </a:schemeClr>
                  </a:glow>
                </a:effectLst>
              </p:grpSpPr>
              <p:sp>
                <p:nvSpPr>
                  <p:cNvPr id="27" name="任意多边形 122"/>
                  <p:cNvSpPr/>
                  <p:nvPr/>
                </p:nvSpPr>
                <p:spPr>
                  <a:xfrm>
                    <a:off x="4981975" y="4909762"/>
                    <a:ext cx="561351"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8" name="任意多边形 123"/>
                  <p:cNvSpPr/>
                  <p:nvPr/>
                </p:nvSpPr>
                <p:spPr>
                  <a:xfrm>
                    <a:off x="5028095" y="5397418"/>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任意多边形 124"/>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sp>
            <p:nvSpPr>
              <p:cNvPr id="81" name="TextBox 31"/>
              <p:cNvSpPr txBox="1"/>
              <p:nvPr/>
            </p:nvSpPr>
            <p:spPr>
              <a:xfrm flipH="1">
                <a:off x="8332547" y="3542725"/>
                <a:ext cx="658804" cy="608297"/>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5400" dirty="0">
                    <a:effectLst>
                      <a:outerShdw blurRad="266700" algn="tl" rotWithShape="0">
                        <a:schemeClr val="tx2">
                          <a:lumMod val="40000"/>
                          <a:lumOff val="60000"/>
                          <a:alpha val="55000"/>
                        </a:schemeClr>
                      </a:outerShdw>
                    </a:effectLst>
                    <a:cs typeface="Times New Roman" pitchFamily="18" charset="0"/>
                  </a:rPr>
                  <a:t>1</a:t>
                </a:r>
                <a:endParaRPr lang="zh-CN" altLang="en-US" sz="5400" dirty="0">
                  <a:effectLst>
                    <a:outerShdw blurRad="266700" algn="tl" rotWithShape="0">
                      <a:schemeClr val="tx2">
                        <a:lumMod val="40000"/>
                        <a:lumOff val="60000"/>
                        <a:alpha val="55000"/>
                      </a:schemeClr>
                    </a:outerShdw>
                  </a:effectLst>
                  <a:cs typeface="Times New Roman" pitchFamily="18" charset="0"/>
                </a:endParaRPr>
              </a:p>
            </p:txBody>
          </p:sp>
        </p:grpSp>
      </p:grpSp>
      <p:sp>
        <p:nvSpPr>
          <p:cNvPr id="94" name="TextBox 31"/>
          <p:cNvSpPr txBox="1"/>
          <p:nvPr/>
        </p:nvSpPr>
        <p:spPr>
          <a:xfrm flipH="1">
            <a:off x="4252136" y="2404883"/>
            <a:ext cx="2877246" cy="1877437"/>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7200" b="0" dirty="0">
                <a:latin typeface="迷你简菱心" panose="02010609000101010101" pitchFamily="49" charset="-122"/>
                <a:ea typeface="迷你简菱心" panose="02010609000101010101" pitchFamily="49" charset="-122"/>
              </a:rPr>
              <a:t>23</a:t>
            </a:r>
            <a:r>
              <a:rPr lang="zh-CN" altLang="en-US" b="0" dirty="0">
                <a:latin typeface="迷你简菱心" panose="02010609000101010101" pitchFamily="49" charset="-122"/>
                <a:ea typeface="迷你简菱心" panose="02010609000101010101" pitchFamily="49" charset="-122"/>
              </a:rPr>
              <a:t>月</a:t>
            </a:r>
            <a:endParaRPr lang="en-US" altLang="zh-CN" b="0" dirty="0">
              <a:latin typeface="迷你简菱心" panose="02010609000101010101" pitchFamily="49" charset="-122"/>
              <a:ea typeface="迷你简菱心" panose="02010609000101010101" pitchFamily="49" charset="-122"/>
            </a:endParaRPr>
          </a:p>
          <a:p>
            <a:pPr algn="ctr" defTabSz="685891" eaLnBrk="1" fontAlgn="auto" hangingPunct="1">
              <a:lnSpc>
                <a:spcPct val="100000"/>
              </a:lnSpc>
              <a:spcBef>
                <a:spcPts val="0"/>
              </a:spcBef>
              <a:spcAft>
                <a:spcPts val="0"/>
              </a:spcAft>
              <a:defRPr/>
            </a:pPr>
            <a:r>
              <a:rPr lang="zh-CN" altLang="en-US" b="0" dirty="0">
                <a:latin typeface="迷你简菱心" panose="02010609000101010101" pitchFamily="49" charset="-122"/>
                <a:ea typeface="迷你简菱心" panose="02010609000101010101" pitchFamily="49" charset="-122"/>
              </a:rPr>
              <a:t>用电数据</a:t>
            </a:r>
          </a:p>
        </p:txBody>
      </p:sp>
    </p:spTree>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构造特征</a:t>
            </a:r>
          </a:p>
        </p:txBody>
      </p:sp>
      <p:grpSp>
        <p:nvGrpSpPr>
          <p:cNvPr id="48131" name="组合 145"/>
          <p:cNvGrpSpPr>
            <a:grpSpLocks/>
          </p:cNvGrpSpPr>
          <p:nvPr/>
        </p:nvGrpSpPr>
        <p:grpSpPr bwMode="auto">
          <a:xfrm>
            <a:off x="271463" y="346075"/>
            <a:ext cx="842962" cy="390525"/>
            <a:chOff x="-29932" y="520698"/>
            <a:chExt cx="577569" cy="258806"/>
          </a:xfrm>
        </p:grpSpPr>
        <p:sp>
          <p:nvSpPr>
            <p:cNvPr id="147" name="箭头: V 形 146"/>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8" name="箭头: V 形 147"/>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9" name="箭头: V 形 148"/>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p:nvSpPr>
          <p:cNvPr id="107" name="TextBox 32"/>
          <p:cNvSpPr txBox="1"/>
          <p:nvPr/>
        </p:nvSpPr>
        <p:spPr bwMode="auto">
          <a:xfrm>
            <a:off x="1088145" y="2434878"/>
            <a:ext cx="4275470" cy="417358"/>
          </a:xfrm>
          <a:prstGeom prst="rect">
            <a:avLst/>
          </a:prstGeom>
          <a:noFill/>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dirty="0">
                <a:solidFill>
                  <a:schemeClr val="bg1"/>
                </a:solidFill>
                <a:latin typeface="微软雅黑" pitchFamily="34" charset="-122"/>
              </a:rPr>
              <a:t>高温、低温</a:t>
            </a:r>
          </a:p>
        </p:txBody>
      </p:sp>
      <p:graphicFrame>
        <p:nvGraphicFramePr>
          <p:cNvPr id="53" name="表格 52"/>
          <p:cNvGraphicFramePr>
            <a:graphicFrameLocks noGrp="1"/>
          </p:cNvGraphicFramePr>
          <p:nvPr>
            <p:extLst>
              <p:ext uri="{D42A27DB-BD31-4B8C-83A1-F6EECF244321}">
                <p14:modId xmlns:p14="http://schemas.microsoft.com/office/powerpoint/2010/main" val="2701730450"/>
              </p:ext>
            </p:extLst>
          </p:nvPr>
        </p:nvGraphicFramePr>
        <p:xfrm>
          <a:off x="4872038" y="3392488"/>
          <a:ext cx="6911976" cy="1022682"/>
        </p:xfrm>
        <a:graphic>
          <a:graphicData uri="http://schemas.openxmlformats.org/drawingml/2006/table">
            <a:tbl>
              <a:tblPr firstRow="1" bandRow="1">
                <a:tableStyleId>{F5AB1C69-6EDB-4FF4-983F-18BD219EF322}</a:tableStyleId>
              </a:tblPr>
              <a:tblGrid>
                <a:gridCol w="2098388">
                  <a:extLst>
                    <a:ext uri="{9D8B030D-6E8A-4147-A177-3AD203B41FA5}">
                      <a16:colId xmlns:a16="http://schemas.microsoft.com/office/drawing/2014/main" val="388993485"/>
                    </a:ext>
                  </a:extLst>
                </a:gridCol>
                <a:gridCol w="2578308">
                  <a:extLst>
                    <a:ext uri="{9D8B030D-6E8A-4147-A177-3AD203B41FA5}">
                      <a16:colId xmlns:a16="http://schemas.microsoft.com/office/drawing/2014/main" val="2391971989"/>
                    </a:ext>
                  </a:extLst>
                </a:gridCol>
                <a:gridCol w="2235280">
                  <a:extLst>
                    <a:ext uri="{9D8B030D-6E8A-4147-A177-3AD203B41FA5}">
                      <a16:colId xmlns:a16="http://schemas.microsoft.com/office/drawing/2014/main" val="1532890657"/>
                    </a:ext>
                  </a:extLst>
                </a:gridCol>
              </a:tblGrid>
              <a:tr h="511341">
                <a:tc>
                  <a:txBody>
                    <a:bodyPr/>
                    <a:lstStyle/>
                    <a:p>
                      <a:pPr algn="ctr"/>
                      <a:r>
                        <a:rPr lang="en-US" altLang="zh-CN" sz="2000" b="1" dirty="0">
                          <a:solidFill>
                            <a:schemeClr val="bg1"/>
                          </a:solidFill>
                          <a:latin typeface="+mn-ea"/>
                          <a:ea typeface="+mn-ea"/>
                        </a:rPr>
                        <a:t>Last </a:t>
                      </a:r>
                      <a:r>
                        <a:rPr lang="en-US" altLang="zh-CN" sz="2000" b="1" baseline="0" dirty="0">
                          <a:solidFill>
                            <a:schemeClr val="bg1"/>
                          </a:solidFill>
                          <a:latin typeface="+mn-ea"/>
                          <a:ea typeface="+mn-ea"/>
                        </a:rPr>
                        <a:t>month</a:t>
                      </a:r>
                      <a:endParaRPr lang="zh-CN" altLang="en-US" sz="2000" b="1" dirty="0">
                        <a:solidFill>
                          <a:schemeClr val="bg1"/>
                        </a:solidFill>
                        <a:latin typeface="+mn-ea"/>
                        <a:ea typeface="+mn-ea"/>
                      </a:endParaRPr>
                    </a:p>
                  </a:txBody>
                  <a:tcPr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altLang="zh-CN" sz="2000" b="1" dirty="0">
                          <a:solidFill>
                            <a:schemeClr val="bg1"/>
                          </a:solidFill>
                          <a:latin typeface="+mn-ea"/>
                          <a:ea typeface="+mn-ea"/>
                        </a:rPr>
                        <a:t>Two months ago</a:t>
                      </a:r>
                      <a:endParaRPr lang="zh-CN" altLang="en-US" sz="2000" b="1" dirty="0">
                        <a:solidFill>
                          <a:schemeClr val="bg1"/>
                        </a:solidFill>
                        <a:latin typeface="+mn-ea"/>
                        <a:ea typeface="+mn-ea"/>
                      </a:endParaRPr>
                    </a:p>
                  </a:txBody>
                  <a:tcPr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altLang="zh-CN" sz="2000" b="1" baseline="0" dirty="0">
                          <a:solidFill>
                            <a:schemeClr val="bg1"/>
                          </a:solidFill>
                          <a:latin typeface="+mn-ea"/>
                          <a:ea typeface="+mn-ea"/>
                        </a:rPr>
                        <a:t>Last year</a:t>
                      </a:r>
                      <a:endParaRPr lang="zh-CN" altLang="en-US" sz="2000" b="1" dirty="0">
                        <a:solidFill>
                          <a:schemeClr val="bg1"/>
                        </a:solidFill>
                        <a:latin typeface="+mn-ea"/>
                        <a:ea typeface="+mn-ea"/>
                      </a:endParaRPr>
                    </a:p>
                  </a:txBody>
                  <a:tcPr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850422387"/>
                  </a:ext>
                </a:extLst>
              </a:tr>
              <a:tr h="511341">
                <a:tc>
                  <a:txBody>
                    <a:bodyPr/>
                    <a:lstStyle/>
                    <a:p>
                      <a:pPr algn="ctr"/>
                      <a:r>
                        <a:rPr lang="zh-CN" altLang="en-US" sz="2000" b="1" dirty="0">
                          <a:solidFill>
                            <a:schemeClr val="bg1"/>
                          </a:solidFill>
                          <a:latin typeface="+mn-ea"/>
                          <a:ea typeface="+mn-ea"/>
                        </a:rPr>
                        <a:t>上月用电</a:t>
                      </a:r>
                    </a:p>
                  </a:txBody>
                  <a:tcPr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zh-CN" altLang="en-US" sz="2000" b="1" dirty="0">
                          <a:solidFill>
                            <a:schemeClr val="bg1"/>
                          </a:solidFill>
                          <a:latin typeface="+mn-ea"/>
                          <a:ea typeface="+mn-ea"/>
                        </a:rPr>
                        <a:t>两月前用电</a:t>
                      </a:r>
                    </a:p>
                  </a:txBody>
                  <a:tcPr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zh-CN" altLang="en-US" sz="2000" b="1" dirty="0">
                          <a:solidFill>
                            <a:schemeClr val="bg1"/>
                          </a:solidFill>
                          <a:latin typeface="+mn-ea"/>
                          <a:ea typeface="+mn-ea"/>
                        </a:rPr>
                        <a:t>去年用电</a:t>
                      </a:r>
                    </a:p>
                  </a:txBody>
                  <a:tcPr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505177774"/>
                  </a:ext>
                </a:extLst>
              </a:tr>
            </a:tbl>
          </a:graphicData>
        </a:graphic>
      </p:graphicFrame>
      <p:sp>
        <p:nvSpPr>
          <p:cNvPr id="55" name="等腰三角形 54"/>
          <p:cNvSpPr/>
          <p:nvPr/>
        </p:nvSpPr>
        <p:spPr>
          <a:xfrm rot="5400000">
            <a:off x="646749" y="2002287"/>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60" name="TextBox 31"/>
          <p:cNvSpPr txBox="1"/>
          <p:nvPr/>
        </p:nvSpPr>
        <p:spPr>
          <a:xfrm flipH="1">
            <a:off x="950649" y="1970451"/>
            <a:ext cx="3160818" cy="44268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800" b="0" dirty="0">
                <a:solidFill>
                  <a:srgbClr val="01E2BC"/>
                </a:solidFill>
                <a:latin typeface="迷你简综艺" panose="03000509000000000000" pitchFamily="65" charset="-122"/>
                <a:ea typeface="迷你简综艺" panose="03000509000000000000" pitchFamily="65" charset="-122"/>
                <a:cs typeface="Times New Roman" pitchFamily="18" charset="0"/>
              </a:rPr>
              <a:t>气象维度特征</a:t>
            </a:r>
          </a:p>
        </p:txBody>
      </p:sp>
      <p:sp>
        <p:nvSpPr>
          <p:cNvPr id="16" name="等腰三角形 15"/>
          <p:cNvSpPr/>
          <p:nvPr/>
        </p:nvSpPr>
        <p:spPr>
          <a:xfrm rot="5400000">
            <a:off x="646749" y="3578361"/>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17" name="TextBox 31"/>
          <p:cNvSpPr txBox="1"/>
          <p:nvPr/>
        </p:nvSpPr>
        <p:spPr>
          <a:xfrm flipH="1">
            <a:off x="950648" y="3546525"/>
            <a:ext cx="3471449" cy="437043"/>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800" b="0" dirty="0">
                <a:solidFill>
                  <a:srgbClr val="01E2BC"/>
                </a:solidFill>
                <a:latin typeface="迷你简综艺" panose="03000509000000000000" pitchFamily="65" charset="-122"/>
                <a:ea typeface="迷你简综艺" panose="03000509000000000000" pitchFamily="65" charset="-122"/>
                <a:cs typeface="Times New Roman" pitchFamily="18" charset="0"/>
              </a:rPr>
              <a:t>根据数据间联系构造</a:t>
            </a:r>
          </a:p>
        </p:txBody>
      </p:sp>
      <p:graphicFrame>
        <p:nvGraphicFramePr>
          <p:cNvPr id="18" name="表格 17"/>
          <p:cNvGraphicFramePr>
            <a:graphicFrameLocks noGrp="1"/>
          </p:cNvGraphicFramePr>
          <p:nvPr>
            <p:extLst>
              <p:ext uri="{D42A27DB-BD31-4B8C-83A1-F6EECF244321}">
                <p14:modId xmlns:p14="http://schemas.microsoft.com/office/powerpoint/2010/main" val="240590316"/>
              </p:ext>
            </p:extLst>
          </p:nvPr>
        </p:nvGraphicFramePr>
        <p:xfrm>
          <a:off x="4872038" y="1844675"/>
          <a:ext cx="5006482" cy="913515"/>
        </p:xfrm>
        <a:graphic>
          <a:graphicData uri="http://schemas.openxmlformats.org/drawingml/2006/table">
            <a:tbl>
              <a:tblPr firstRow="1" bandRow="1">
                <a:tableStyleId>{F5AB1C69-6EDB-4FF4-983F-18BD219EF322}</a:tableStyleId>
              </a:tblPr>
              <a:tblGrid>
                <a:gridCol w="2488134">
                  <a:extLst>
                    <a:ext uri="{9D8B030D-6E8A-4147-A177-3AD203B41FA5}">
                      <a16:colId xmlns:a16="http://schemas.microsoft.com/office/drawing/2014/main" val="708989592"/>
                    </a:ext>
                  </a:extLst>
                </a:gridCol>
                <a:gridCol w="2518348">
                  <a:extLst>
                    <a:ext uri="{9D8B030D-6E8A-4147-A177-3AD203B41FA5}">
                      <a16:colId xmlns:a16="http://schemas.microsoft.com/office/drawing/2014/main" val="3406770566"/>
                    </a:ext>
                  </a:extLst>
                </a:gridCol>
              </a:tblGrid>
              <a:tr h="463810">
                <a:tc>
                  <a:txBody>
                    <a:bodyPr/>
                    <a:lstStyle/>
                    <a:p>
                      <a:pPr algn="ctr"/>
                      <a:r>
                        <a:rPr lang="en-US" altLang="zh-CN" sz="2000" b="0" dirty="0">
                          <a:solidFill>
                            <a:schemeClr val="bg1"/>
                          </a:solidFill>
                          <a:latin typeface="+mn-ea"/>
                          <a:ea typeface="+mn-ea"/>
                        </a:rPr>
                        <a:t>Temperature high</a:t>
                      </a:r>
                      <a:endParaRPr lang="zh-CN" altLang="en-US" sz="2000" b="0" dirty="0">
                        <a:solidFill>
                          <a:schemeClr val="bg1"/>
                        </a:solidFill>
                        <a:latin typeface="+mn-ea"/>
                        <a:ea typeface="+mn-ea"/>
                      </a:endParaRPr>
                    </a:p>
                  </a:txBody>
                  <a:tcPr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altLang="zh-CN" sz="2000" b="0" dirty="0">
                          <a:solidFill>
                            <a:schemeClr val="bg1"/>
                          </a:solidFill>
                          <a:latin typeface="+mn-ea"/>
                          <a:ea typeface="+mn-ea"/>
                        </a:rPr>
                        <a:t>Temperature low</a:t>
                      </a:r>
                      <a:endParaRPr lang="zh-CN" altLang="en-US" sz="2000" b="0" dirty="0">
                        <a:solidFill>
                          <a:schemeClr val="bg1"/>
                        </a:solidFill>
                        <a:latin typeface="+mn-ea"/>
                        <a:ea typeface="+mn-ea"/>
                      </a:endParaRPr>
                    </a:p>
                  </a:txBody>
                  <a:tcPr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850422387"/>
                  </a:ext>
                </a:extLst>
              </a:tr>
              <a:tr h="449705">
                <a:tc>
                  <a:txBody>
                    <a:bodyPr/>
                    <a:lstStyle/>
                    <a:p>
                      <a:pPr algn="ctr"/>
                      <a:r>
                        <a:rPr lang="zh-CN" altLang="en-US" sz="2000" b="0" dirty="0">
                          <a:solidFill>
                            <a:schemeClr val="bg1"/>
                          </a:solidFill>
                          <a:latin typeface="+mn-ea"/>
                          <a:ea typeface="+mn-ea"/>
                        </a:rPr>
                        <a:t>高温</a:t>
                      </a:r>
                    </a:p>
                  </a:txBody>
                  <a:tcPr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zh-CN" altLang="en-US" sz="2000" b="0" dirty="0">
                          <a:solidFill>
                            <a:schemeClr val="bg1"/>
                          </a:solidFill>
                          <a:latin typeface="+mn-ea"/>
                          <a:ea typeface="+mn-ea"/>
                        </a:rPr>
                        <a:t>低温</a:t>
                      </a:r>
                    </a:p>
                  </a:txBody>
                  <a:tcPr marT="45704" marB="457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505177774"/>
                  </a:ext>
                </a:extLst>
              </a:tr>
            </a:tbl>
          </a:graphicData>
        </a:graphic>
      </p:graphicFrame>
    </p:spTree>
    <p:extLst>
      <p:ext uri="{BB962C8B-B14F-4D97-AF65-F5344CB8AC3E}">
        <p14:creationId xmlns:p14="http://schemas.microsoft.com/office/powerpoint/2010/main" val="102926781"/>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375"/>
          <p:cNvSpPr>
            <a:spLocks noGrp="1"/>
          </p:cNvSpPr>
          <p:nvPr>
            <p:ph type="title"/>
          </p:nvPr>
        </p:nvSpPr>
        <p:spPr>
          <a:xfrm>
            <a:off x="335362" y="-868586"/>
            <a:ext cx="3655807" cy="492703"/>
          </a:xfrm>
          <a:prstGeom prst="rect">
            <a:avLst/>
          </a:prstGeom>
        </p:spPr>
        <p:txBody>
          <a:bodyPr/>
          <a:lstStyle>
            <a:lvl1pPr defTabSz="767715">
              <a:defRPr sz="1175"/>
            </a:lvl1pPr>
          </a:lstStyle>
          <a:p>
            <a:r>
              <a:rPr dirty="0"/>
              <a:t>特征工程</a:t>
            </a:r>
          </a:p>
        </p:txBody>
      </p:sp>
      <p:sp>
        <p:nvSpPr>
          <p:cNvPr id="2" name="文本框 1"/>
          <p:cNvSpPr txBox="1"/>
          <p:nvPr/>
        </p:nvSpPr>
        <p:spPr>
          <a:xfrm>
            <a:off x="113414" y="-439479"/>
            <a:ext cx="184731" cy="369332"/>
          </a:xfrm>
          <a:prstGeom prst="rect">
            <a:avLst/>
          </a:prstGeom>
          <a:noFill/>
        </p:spPr>
        <p:txBody>
          <a:bodyPr wrap="none" rtlCol="0">
            <a:spAutoFit/>
          </a:bodyPr>
          <a:lstStyle/>
          <a:p>
            <a:endParaRPr kumimoji="1" lang="zh-CN" altLang="en-US" dirty="0"/>
          </a:p>
        </p:txBody>
      </p:sp>
      <p:sp>
        <p:nvSpPr>
          <p:cNvPr id="58" name="TextBox 31"/>
          <p:cNvSpPr txBox="1"/>
          <p:nvPr/>
        </p:nvSpPr>
        <p:spPr bwMode="auto">
          <a:xfrm flipH="1">
            <a:off x="884236" y="1288460"/>
            <a:ext cx="2825650" cy="52321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zh-CN" altLang="en-US" sz="28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基础特征</a:t>
            </a:r>
          </a:p>
        </p:txBody>
      </p:sp>
      <p:sp>
        <p:nvSpPr>
          <p:cNvPr id="79" name="TextBox 31"/>
          <p:cNvSpPr txBox="1"/>
          <p:nvPr/>
        </p:nvSpPr>
        <p:spPr bwMode="auto">
          <a:xfrm flipH="1">
            <a:off x="4617287" y="1266966"/>
            <a:ext cx="2825650" cy="52321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zh-CN" altLang="en-US" sz="28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时间特征</a:t>
            </a:r>
          </a:p>
        </p:txBody>
      </p:sp>
      <p:sp>
        <p:nvSpPr>
          <p:cNvPr id="100" name="TextBox 31"/>
          <p:cNvSpPr txBox="1"/>
          <p:nvPr/>
        </p:nvSpPr>
        <p:spPr bwMode="auto">
          <a:xfrm flipH="1">
            <a:off x="8365328" y="1288450"/>
            <a:ext cx="2825650" cy="52322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zh-CN" altLang="en-US" sz="2800" dirty="0">
                <a:solidFill>
                  <a:schemeClr val="bg1"/>
                </a:solidFill>
                <a:effectLst>
                  <a:outerShdw blurRad="266700" algn="tl" rotWithShape="0">
                    <a:schemeClr val="tx2">
                      <a:lumMod val="40000"/>
                      <a:lumOff val="60000"/>
                      <a:alpha val="55000"/>
                    </a:schemeClr>
                  </a:outerShdw>
                </a:effectLst>
                <a:latin typeface="+mn-ea"/>
                <a:ea typeface="+mn-ea"/>
                <a:cs typeface="Times New Roman" pitchFamily="18" charset="0"/>
              </a:rPr>
              <a:t>创新特征</a:t>
            </a:r>
          </a:p>
        </p:txBody>
      </p:sp>
      <p:graphicFrame>
        <p:nvGraphicFramePr>
          <p:cNvPr id="101" name="表格 100"/>
          <p:cNvGraphicFramePr>
            <a:graphicFrameLocks noGrp="1"/>
          </p:cNvGraphicFramePr>
          <p:nvPr>
            <p:extLst>
              <p:ext uri="{D42A27DB-BD31-4B8C-83A1-F6EECF244321}">
                <p14:modId xmlns:p14="http://schemas.microsoft.com/office/powerpoint/2010/main" val="2283913064"/>
              </p:ext>
            </p:extLst>
          </p:nvPr>
        </p:nvGraphicFramePr>
        <p:xfrm>
          <a:off x="1043166" y="2573939"/>
          <a:ext cx="2187524" cy="2858523"/>
        </p:xfrm>
        <a:graphic>
          <a:graphicData uri="http://schemas.openxmlformats.org/drawingml/2006/table">
            <a:tbl>
              <a:tblPr firstRow="1" bandRow="1">
                <a:tableStyleId>{F5AB1C69-6EDB-4FF4-983F-18BD219EF322}</a:tableStyleId>
              </a:tblPr>
              <a:tblGrid>
                <a:gridCol w="2187524">
                  <a:extLst>
                    <a:ext uri="{9D8B030D-6E8A-4147-A177-3AD203B41FA5}">
                      <a16:colId xmlns:a16="http://schemas.microsoft.com/office/drawing/2014/main" val="20000"/>
                    </a:ext>
                  </a:extLst>
                </a:gridCol>
              </a:tblGrid>
              <a:tr h="952841">
                <a:tc>
                  <a:txBody>
                    <a:bodyPr/>
                    <a:lstStyle/>
                    <a:p>
                      <a:pPr algn="ctr">
                        <a:lnSpc>
                          <a:spcPct val="150000"/>
                        </a:lnSpc>
                        <a:spcAft>
                          <a:spcPts val="0"/>
                        </a:spcAft>
                      </a:pPr>
                      <a:r>
                        <a:rPr lang="zh-CN" altLang="en-US" sz="2400" b="1" kern="0" dirty="0">
                          <a:solidFill>
                            <a:schemeClr val="bg1"/>
                          </a:solidFill>
                          <a:effectLst/>
                          <a:latin typeface="+mn-ea"/>
                          <a:ea typeface="+mn-ea"/>
                          <a:cs typeface="宋体" panose="02010600030101010101" pitchFamily="2" charset="-122"/>
                        </a:rPr>
                        <a:t>企业</a:t>
                      </a:r>
                      <a:r>
                        <a:rPr lang="en-US" altLang="zh-CN" sz="2400" b="1" kern="0" dirty="0">
                          <a:solidFill>
                            <a:schemeClr val="bg1"/>
                          </a:solidFill>
                          <a:effectLst/>
                          <a:latin typeface="+mn-ea"/>
                          <a:ea typeface="+mn-ea"/>
                          <a:cs typeface="宋体" panose="02010600030101010101" pitchFamily="2" charset="-122"/>
                        </a:rPr>
                        <a:t>ID</a:t>
                      </a:r>
                      <a:endParaRPr lang="zh-CN" sz="2000" b="1" kern="100" dirty="0">
                        <a:solidFill>
                          <a:schemeClr val="bg1"/>
                        </a:solidFill>
                        <a:effectLst/>
                        <a:latin typeface="+mn-ea"/>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952841">
                <a:tc>
                  <a:txBody>
                    <a:bodyPr/>
                    <a:lstStyle/>
                    <a:p>
                      <a:pPr algn="ctr" fontAlgn="ctr"/>
                      <a:r>
                        <a:rPr lang="zh-CN" altLang="en-US" sz="2400" b="1" i="0" u="none" strike="noStrike" dirty="0">
                          <a:solidFill>
                            <a:schemeClr val="bg1"/>
                          </a:solidFill>
                          <a:effectLst/>
                          <a:latin typeface="+mn-ea"/>
                          <a:ea typeface="+mn-ea"/>
                        </a:rPr>
                        <a:t>日期</a:t>
                      </a:r>
                      <a:endParaRPr lang="en-US" altLang="zh-CN" sz="2400" b="1" i="0" u="none" strike="noStrike" dirty="0">
                        <a:solidFill>
                          <a:schemeClr val="bg1"/>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39739701"/>
                  </a:ext>
                </a:extLst>
              </a:tr>
              <a:tr h="952841">
                <a:tc>
                  <a:txBody>
                    <a:bodyPr/>
                    <a:lstStyle/>
                    <a:p>
                      <a:pPr algn="ctr" fontAlgn="ctr"/>
                      <a:r>
                        <a:rPr lang="zh-CN" altLang="en-US" sz="2400" b="1" i="0" u="none" strike="noStrike" dirty="0">
                          <a:solidFill>
                            <a:schemeClr val="bg1"/>
                          </a:solidFill>
                          <a:effectLst/>
                          <a:latin typeface="+mn-ea"/>
                          <a:ea typeface="+mn-ea"/>
                        </a:rPr>
                        <a:t>用电量</a:t>
                      </a:r>
                      <a:endParaRPr lang="en-US" altLang="zh-CN" sz="2400" b="1" i="0" u="none" strike="noStrike" dirty="0">
                        <a:solidFill>
                          <a:schemeClr val="bg1"/>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21334721"/>
                  </a:ext>
                </a:extLst>
              </a:tr>
            </a:tbl>
          </a:graphicData>
        </a:graphic>
      </p:graphicFrame>
      <p:graphicFrame>
        <p:nvGraphicFramePr>
          <p:cNvPr id="102" name="表格 101"/>
          <p:cNvGraphicFramePr>
            <a:graphicFrameLocks noGrp="1"/>
          </p:cNvGraphicFramePr>
          <p:nvPr>
            <p:extLst>
              <p:ext uri="{D42A27DB-BD31-4B8C-83A1-F6EECF244321}">
                <p14:modId xmlns:p14="http://schemas.microsoft.com/office/powerpoint/2010/main" val="204755422"/>
              </p:ext>
            </p:extLst>
          </p:nvPr>
        </p:nvGraphicFramePr>
        <p:xfrm>
          <a:off x="4908579" y="2573938"/>
          <a:ext cx="2187524" cy="2858523"/>
        </p:xfrm>
        <a:graphic>
          <a:graphicData uri="http://schemas.openxmlformats.org/drawingml/2006/table">
            <a:tbl>
              <a:tblPr firstRow="1" bandRow="1">
                <a:tableStyleId>{F5AB1C69-6EDB-4FF4-983F-18BD219EF322}</a:tableStyleId>
              </a:tblPr>
              <a:tblGrid>
                <a:gridCol w="2187524">
                  <a:extLst>
                    <a:ext uri="{9D8B030D-6E8A-4147-A177-3AD203B41FA5}">
                      <a16:colId xmlns:a16="http://schemas.microsoft.com/office/drawing/2014/main" val="20000"/>
                    </a:ext>
                  </a:extLst>
                </a:gridCol>
              </a:tblGrid>
              <a:tr h="952841">
                <a:tc>
                  <a:txBody>
                    <a:bodyPr/>
                    <a:lstStyle/>
                    <a:p>
                      <a:pPr algn="ctr">
                        <a:lnSpc>
                          <a:spcPct val="150000"/>
                        </a:lnSpc>
                        <a:spcAft>
                          <a:spcPts val="0"/>
                        </a:spcAft>
                      </a:pPr>
                      <a:r>
                        <a:rPr lang="zh-CN" altLang="en-US" sz="2400" b="1" kern="0" dirty="0">
                          <a:solidFill>
                            <a:schemeClr val="bg1"/>
                          </a:solidFill>
                          <a:effectLst/>
                          <a:latin typeface="+mn-ea"/>
                          <a:ea typeface="+mn-ea"/>
                          <a:cs typeface="宋体" panose="02010600030101010101" pitchFamily="2" charset="-122"/>
                        </a:rPr>
                        <a:t>周 粒度</a:t>
                      </a:r>
                      <a:endParaRPr lang="zh-CN" sz="2000" b="1" kern="100" dirty="0">
                        <a:solidFill>
                          <a:schemeClr val="bg1"/>
                        </a:solidFill>
                        <a:effectLst/>
                        <a:latin typeface="+mn-ea"/>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952841">
                <a:tc>
                  <a:txBody>
                    <a:bodyPr/>
                    <a:lstStyle/>
                    <a:p>
                      <a:pPr algn="ctr" fontAlgn="ctr"/>
                      <a:r>
                        <a:rPr lang="zh-CN" altLang="en-US" sz="2400" b="1" i="0" u="none" strike="noStrike" dirty="0">
                          <a:solidFill>
                            <a:schemeClr val="bg1"/>
                          </a:solidFill>
                          <a:effectLst/>
                          <a:latin typeface="+mn-ea"/>
                          <a:ea typeface="+mn-ea"/>
                        </a:rPr>
                        <a:t>月份</a:t>
                      </a:r>
                      <a:r>
                        <a:rPr lang="zh-CN" altLang="en-US" sz="2400" b="1" i="0" u="none" strike="noStrike" baseline="0" dirty="0">
                          <a:solidFill>
                            <a:schemeClr val="bg1"/>
                          </a:solidFill>
                          <a:effectLst/>
                          <a:latin typeface="+mn-ea"/>
                          <a:ea typeface="+mn-ea"/>
                        </a:rPr>
                        <a:t> 粒度</a:t>
                      </a:r>
                      <a:endParaRPr lang="en-US" altLang="zh-CN" sz="2400" b="1" i="0" u="none" strike="noStrike" dirty="0">
                        <a:solidFill>
                          <a:schemeClr val="bg1"/>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39739701"/>
                  </a:ext>
                </a:extLst>
              </a:tr>
              <a:tr h="952841">
                <a:tc>
                  <a:txBody>
                    <a:bodyPr/>
                    <a:lstStyle/>
                    <a:p>
                      <a:pPr algn="ctr" fontAlgn="ctr"/>
                      <a:r>
                        <a:rPr lang="zh-CN" altLang="en-US" sz="2400" b="1" i="0" u="none" strike="noStrike" dirty="0">
                          <a:solidFill>
                            <a:schemeClr val="bg1"/>
                          </a:solidFill>
                          <a:effectLst/>
                          <a:latin typeface="+mn-ea"/>
                          <a:ea typeface="+mn-ea"/>
                        </a:rPr>
                        <a:t>节假日粒度</a:t>
                      </a:r>
                      <a:endParaRPr lang="en-US" altLang="zh-CN" sz="2400" b="1" i="0" u="none" strike="noStrike" dirty="0">
                        <a:solidFill>
                          <a:schemeClr val="bg1"/>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21334721"/>
                  </a:ext>
                </a:extLst>
              </a:tr>
            </a:tbl>
          </a:graphicData>
        </a:graphic>
      </p:graphicFrame>
      <p:graphicFrame>
        <p:nvGraphicFramePr>
          <p:cNvPr id="103" name="表格 102"/>
          <p:cNvGraphicFramePr>
            <a:graphicFrameLocks noGrp="1"/>
          </p:cNvGraphicFramePr>
          <p:nvPr>
            <p:extLst>
              <p:ext uri="{D42A27DB-BD31-4B8C-83A1-F6EECF244321}">
                <p14:modId xmlns:p14="http://schemas.microsoft.com/office/powerpoint/2010/main" val="574019396"/>
              </p:ext>
            </p:extLst>
          </p:nvPr>
        </p:nvGraphicFramePr>
        <p:xfrm>
          <a:off x="8669061" y="2573937"/>
          <a:ext cx="2187524" cy="2858523"/>
        </p:xfrm>
        <a:graphic>
          <a:graphicData uri="http://schemas.openxmlformats.org/drawingml/2006/table">
            <a:tbl>
              <a:tblPr firstRow="1" bandRow="1">
                <a:tableStyleId>{F5AB1C69-6EDB-4FF4-983F-18BD219EF322}</a:tableStyleId>
              </a:tblPr>
              <a:tblGrid>
                <a:gridCol w="2187524">
                  <a:extLst>
                    <a:ext uri="{9D8B030D-6E8A-4147-A177-3AD203B41FA5}">
                      <a16:colId xmlns:a16="http://schemas.microsoft.com/office/drawing/2014/main" val="20000"/>
                    </a:ext>
                  </a:extLst>
                </a:gridCol>
              </a:tblGrid>
              <a:tr h="952841">
                <a:tc>
                  <a:txBody>
                    <a:bodyPr/>
                    <a:lstStyle/>
                    <a:p>
                      <a:pPr algn="ctr">
                        <a:lnSpc>
                          <a:spcPct val="150000"/>
                        </a:lnSpc>
                        <a:spcAft>
                          <a:spcPts val="0"/>
                        </a:spcAft>
                      </a:pPr>
                      <a:r>
                        <a:rPr lang="zh-CN" altLang="en-US" sz="2400" b="1" kern="0" dirty="0">
                          <a:solidFill>
                            <a:schemeClr val="bg1"/>
                          </a:solidFill>
                          <a:effectLst/>
                          <a:latin typeface="+mn-ea"/>
                          <a:ea typeface="+mn-ea"/>
                          <a:cs typeface="宋体" panose="02010600030101010101" pitchFamily="2" charset="-122"/>
                        </a:rPr>
                        <a:t>上月用电</a:t>
                      </a:r>
                      <a:endParaRPr lang="zh-CN" sz="2000" b="1" kern="100" dirty="0">
                        <a:solidFill>
                          <a:schemeClr val="bg1"/>
                        </a:solidFill>
                        <a:effectLst/>
                        <a:latin typeface="+mn-ea"/>
                        <a:ea typeface="+mn-ea"/>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952841">
                <a:tc>
                  <a:txBody>
                    <a:bodyPr/>
                    <a:lstStyle/>
                    <a:p>
                      <a:pPr algn="ctr" fontAlgn="ctr"/>
                      <a:r>
                        <a:rPr lang="zh-CN" altLang="en-US" sz="2400" b="1" i="0" u="none" strike="noStrike" dirty="0">
                          <a:solidFill>
                            <a:schemeClr val="bg1"/>
                          </a:solidFill>
                          <a:effectLst/>
                          <a:latin typeface="+mn-ea"/>
                          <a:ea typeface="+mn-ea"/>
                        </a:rPr>
                        <a:t>两月前用电</a:t>
                      </a:r>
                      <a:endParaRPr lang="en-US" altLang="zh-CN" sz="2400" b="1" i="0" u="none" strike="noStrike" dirty="0">
                        <a:solidFill>
                          <a:schemeClr val="bg1"/>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39739701"/>
                  </a:ext>
                </a:extLst>
              </a:tr>
              <a:tr h="952841">
                <a:tc>
                  <a:txBody>
                    <a:bodyPr/>
                    <a:lstStyle/>
                    <a:p>
                      <a:pPr algn="ctr" fontAlgn="ctr"/>
                      <a:r>
                        <a:rPr lang="zh-CN" altLang="en-US" sz="2400" b="1" i="0" u="none" strike="noStrike" dirty="0">
                          <a:solidFill>
                            <a:schemeClr val="bg1"/>
                          </a:solidFill>
                          <a:effectLst/>
                          <a:latin typeface="+mn-ea"/>
                          <a:ea typeface="+mn-ea"/>
                        </a:rPr>
                        <a:t>去年用电</a:t>
                      </a:r>
                      <a:endParaRPr lang="en-US" altLang="zh-CN" sz="2400" b="1" i="0" u="none" strike="noStrike" dirty="0">
                        <a:solidFill>
                          <a:schemeClr val="bg1"/>
                        </a:solidFill>
                        <a:effectLst/>
                        <a:latin typeface="+mn-ea"/>
                        <a:ea typeface="+mn-ea"/>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721334721"/>
                  </a:ext>
                </a:extLst>
              </a:tr>
            </a:tbl>
          </a:graphicData>
        </a:graphic>
      </p:graphicFrame>
      <p:sp>
        <p:nvSpPr>
          <p:cNvPr id="104"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构造特征</a:t>
            </a:r>
          </a:p>
        </p:txBody>
      </p:sp>
      <p:grpSp>
        <p:nvGrpSpPr>
          <p:cNvPr id="105" name="组合 145"/>
          <p:cNvGrpSpPr>
            <a:grpSpLocks/>
          </p:cNvGrpSpPr>
          <p:nvPr/>
        </p:nvGrpSpPr>
        <p:grpSpPr bwMode="auto">
          <a:xfrm>
            <a:off x="271463" y="346075"/>
            <a:ext cx="842962" cy="390525"/>
            <a:chOff x="-29932" y="520698"/>
            <a:chExt cx="577569" cy="258806"/>
          </a:xfrm>
        </p:grpSpPr>
        <p:sp>
          <p:nvSpPr>
            <p:cNvPr id="106" name="箭头: V 形 105"/>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07" name="箭头: V 形 106"/>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08" name="箭头: V 形 107"/>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p:nvSpPr>
          <p:cNvPr id="109" name="等腰三角形 108"/>
          <p:cNvSpPr/>
          <p:nvPr/>
        </p:nvSpPr>
        <p:spPr>
          <a:xfrm rot="5400000">
            <a:off x="1038213" y="1428920"/>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110" name="等腰三角形 109"/>
          <p:cNvSpPr/>
          <p:nvPr/>
        </p:nvSpPr>
        <p:spPr>
          <a:xfrm rot="5400000">
            <a:off x="4890323" y="1414271"/>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111" name="等腰三角形 110"/>
          <p:cNvSpPr/>
          <p:nvPr/>
        </p:nvSpPr>
        <p:spPr>
          <a:xfrm rot="5400000">
            <a:off x="8650805" y="1428920"/>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Tree>
    <p:extLst>
      <p:ext uri="{BB962C8B-B14F-4D97-AF65-F5344CB8AC3E}">
        <p14:creationId xmlns:p14="http://schemas.microsoft.com/office/powerpoint/2010/main" val="170567157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组合 8"/>
          <p:cNvGrpSpPr>
            <a:grpSpLocks/>
          </p:cNvGrpSpPr>
          <p:nvPr/>
        </p:nvGrpSpPr>
        <p:grpSpPr bwMode="auto">
          <a:xfrm>
            <a:off x="1930400" y="1601595"/>
            <a:ext cx="2844800" cy="2844800"/>
            <a:chOff x="1841500" y="1970088"/>
            <a:chExt cx="2844800" cy="2844800"/>
          </a:xfrm>
        </p:grpSpPr>
        <p:grpSp>
          <p:nvGrpSpPr>
            <p:cNvPr id="35847" name="组合 2"/>
            <p:cNvGrpSpPr>
              <a:grpSpLocks/>
            </p:cNvGrpSpPr>
            <p:nvPr/>
          </p:nvGrpSpPr>
          <p:grpSpPr bwMode="auto">
            <a:xfrm>
              <a:off x="1997566" y="2126156"/>
              <a:ext cx="2532674" cy="2532664"/>
              <a:chOff x="4223654" y="2075543"/>
              <a:chExt cx="2786746" cy="2786743"/>
            </a:xfrm>
          </p:grpSpPr>
          <p:sp>
            <p:nvSpPr>
              <p:cNvPr id="5" name="弧形 4"/>
              <p:cNvSpPr/>
              <p:nvPr/>
            </p:nvSpPr>
            <p:spPr>
              <a:xfrm>
                <a:off x="4223114" y="2075001"/>
                <a:ext cx="2787820" cy="2787828"/>
              </a:xfrm>
              <a:prstGeom prst="arc">
                <a:avLst>
                  <a:gd name="adj1" fmla="val 16515091"/>
                  <a:gd name="adj2" fmla="val 8042095"/>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6" name="弧形 5"/>
              <p:cNvSpPr/>
              <p:nvPr/>
            </p:nvSpPr>
            <p:spPr>
              <a:xfrm flipH="1">
                <a:off x="4223114" y="2075001"/>
                <a:ext cx="2787820" cy="2787828"/>
              </a:xfrm>
              <a:prstGeom prst="arc">
                <a:avLst>
                  <a:gd name="adj1" fmla="val 16221398"/>
                  <a:gd name="adj2" fmla="val 17074317"/>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7" name="弧形 6"/>
              <p:cNvSpPr/>
              <p:nvPr/>
            </p:nvSpPr>
            <p:spPr>
              <a:xfrm flipH="1">
                <a:off x="4223114" y="2075001"/>
                <a:ext cx="2787820" cy="2787828"/>
              </a:xfrm>
              <a:prstGeom prst="arc">
                <a:avLst>
                  <a:gd name="adj1" fmla="val 19108016"/>
                  <a:gd name="adj2" fmla="val 947009"/>
                </a:avLst>
              </a:prstGeom>
              <a:ln w="8890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8" name="弧形 7"/>
              <p:cNvSpPr/>
              <p:nvPr/>
            </p:nvSpPr>
            <p:spPr>
              <a:xfrm flipH="1">
                <a:off x="4223114" y="2075001"/>
                <a:ext cx="2787820" cy="2787828"/>
              </a:xfrm>
              <a:prstGeom prst="arc">
                <a:avLst>
                  <a:gd name="adj1" fmla="val 1732279"/>
                  <a:gd name="adj2" fmla="val 2508284"/>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grpSp>
        <p:sp>
          <p:nvSpPr>
            <p:cNvPr id="4" name="椭圆 3"/>
            <p:cNvSpPr/>
            <p:nvPr/>
          </p:nvSpPr>
          <p:spPr>
            <a:xfrm rot="16200000">
              <a:off x="1841500" y="1970088"/>
              <a:ext cx="2844800" cy="2844800"/>
            </a:xfrm>
            <a:prstGeom prst="ellipse">
              <a:avLst/>
            </a:prstGeom>
            <a:noFill/>
            <a:ln w="508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0" name="等腰三角形 9"/>
          <p:cNvSpPr/>
          <p:nvPr/>
        </p:nvSpPr>
        <p:spPr>
          <a:xfrm rot="5400000">
            <a:off x="5049044" y="2283426"/>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11" name="TextBox 31"/>
          <p:cNvSpPr txBox="1"/>
          <p:nvPr/>
        </p:nvSpPr>
        <p:spPr>
          <a:xfrm flipH="1">
            <a:off x="5389198" y="2059306"/>
            <a:ext cx="4509258" cy="646331"/>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600" dirty="0">
                <a:solidFill>
                  <a:srgbClr val="01E2BC"/>
                </a:solidFill>
                <a:effectLst>
                  <a:outerShdw blurRad="266700" algn="tl" rotWithShape="0">
                    <a:srgbClr val="44546A">
                      <a:lumMod val="40000"/>
                      <a:lumOff val="60000"/>
                      <a:alpha val="55000"/>
                    </a:srgbClr>
                  </a:outerShdw>
                </a:effectLst>
                <a:latin typeface="Arial Rounded MT Bold" pitchFamily="34" charset="0"/>
                <a:cs typeface="Times New Roman" pitchFamily="18" charset="0"/>
              </a:rPr>
              <a:t>模型构造</a:t>
            </a:r>
          </a:p>
        </p:txBody>
      </p:sp>
      <p:sp>
        <p:nvSpPr>
          <p:cNvPr id="12" name="TextBox 32"/>
          <p:cNvSpPr txBox="1"/>
          <p:nvPr/>
        </p:nvSpPr>
        <p:spPr>
          <a:xfrm>
            <a:off x="5389198" y="3240828"/>
            <a:ext cx="5540226" cy="1200329"/>
          </a:xfrm>
          <a:prstGeom prst="rect">
            <a:avLst/>
          </a:prstGeom>
          <a:noFill/>
        </p:spPr>
        <p:txBody>
          <a:bodyPr>
            <a:spAutoFit/>
            <a:scene3d>
              <a:camera prst="orthographicFront"/>
              <a:lightRig rig="threePt" dir="t"/>
            </a:scene3d>
            <a:sp3d contourW="12700"/>
          </a:bodyPr>
          <a:lstStyle/>
          <a:p>
            <a:pPr eaLnBrk="1" fontAlgn="auto" hangingPunct="1">
              <a:lnSpc>
                <a:spcPct val="150000"/>
              </a:lnSpc>
              <a:spcBef>
                <a:spcPts val="0"/>
              </a:spcBef>
              <a:spcAft>
                <a:spcPts val="0"/>
              </a:spcAft>
              <a:defRPr/>
            </a:pPr>
            <a:r>
              <a:rPr lang="en-US" altLang="zh-CN" sz="2400" dirty="0">
                <a:solidFill>
                  <a:schemeClr val="bg1"/>
                </a:solidFill>
                <a:latin typeface="微软雅黑" pitchFamily="34" charset="-122"/>
              </a:rPr>
              <a:t>1</a:t>
            </a:r>
            <a:r>
              <a:rPr lang="zh-CN" altLang="en-US" sz="2400" dirty="0">
                <a:solidFill>
                  <a:schemeClr val="bg1"/>
                </a:solidFill>
                <a:latin typeface="微软雅黑" pitchFamily="34" charset="-122"/>
              </a:rPr>
              <a:t>、模型筛选</a:t>
            </a:r>
            <a:endParaRPr lang="en-US" altLang="zh-CN" sz="2400" dirty="0">
              <a:solidFill>
                <a:schemeClr val="bg1"/>
              </a:solidFill>
              <a:latin typeface="微软雅黑" pitchFamily="34" charset="-122"/>
            </a:endParaRPr>
          </a:p>
          <a:p>
            <a:pPr eaLnBrk="1" fontAlgn="auto" hangingPunct="1">
              <a:lnSpc>
                <a:spcPct val="150000"/>
              </a:lnSpc>
              <a:spcBef>
                <a:spcPts val="0"/>
              </a:spcBef>
              <a:spcAft>
                <a:spcPts val="0"/>
              </a:spcAft>
              <a:defRPr/>
            </a:pPr>
            <a:r>
              <a:rPr lang="en-US" altLang="zh-CN" sz="2400" dirty="0">
                <a:solidFill>
                  <a:schemeClr val="bg1"/>
                </a:solidFill>
                <a:latin typeface="微软雅黑" pitchFamily="34" charset="-122"/>
              </a:rPr>
              <a:t>2</a:t>
            </a:r>
            <a:r>
              <a:rPr lang="zh-CN" altLang="en-US" sz="2400" dirty="0">
                <a:solidFill>
                  <a:schemeClr val="bg1"/>
                </a:solidFill>
                <a:latin typeface="微软雅黑" pitchFamily="34" charset="-122"/>
              </a:rPr>
              <a:t>、模型应用</a:t>
            </a:r>
            <a:endParaRPr lang="en-US" altLang="zh-CN" sz="2400" dirty="0">
              <a:solidFill>
                <a:schemeClr val="bg1"/>
              </a:solidFill>
              <a:latin typeface="微软雅黑" pitchFamily="34" charset="-122"/>
            </a:endParaRPr>
          </a:p>
        </p:txBody>
      </p:sp>
      <p:sp>
        <p:nvSpPr>
          <p:cNvPr id="13" name="TextBox 31"/>
          <p:cNvSpPr txBox="1"/>
          <p:nvPr/>
        </p:nvSpPr>
        <p:spPr>
          <a:xfrm flipH="1">
            <a:off x="2515993" y="2238695"/>
            <a:ext cx="1675074" cy="1569660"/>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9600" dirty="0">
                <a:solidFill>
                  <a:prstClr val="white"/>
                </a:solidFill>
                <a:effectLst>
                  <a:outerShdw blurRad="266700" algn="tl" rotWithShape="0">
                    <a:srgbClr val="44546A">
                      <a:lumMod val="40000"/>
                      <a:lumOff val="60000"/>
                      <a:alpha val="55000"/>
                    </a:srgbClr>
                  </a:outerShdw>
                </a:effectLst>
                <a:cs typeface="Times New Roman" pitchFamily="18" charset="0"/>
              </a:rPr>
              <a:t>03</a:t>
            </a:r>
            <a:endParaRPr lang="zh-CN" altLang="en-US" sz="9600" dirty="0">
              <a:solidFill>
                <a:prstClr val="white"/>
              </a:solidFill>
              <a:effectLst>
                <a:outerShdw blurRad="266700" algn="tl" rotWithShape="0">
                  <a:srgbClr val="44546A">
                    <a:lumMod val="40000"/>
                    <a:lumOff val="60000"/>
                    <a:alpha val="55000"/>
                  </a:srgbClr>
                </a:outerShdw>
              </a:effectLst>
              <a:cs typeface="Times New Roman" pitchFamily="18"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模型筛选</a:t>
            </a:r>
          </a:p>
        </p:txBody>
      </p:sp>
      <p:grpSp>
        <p:nvGrpSpPr>
          <p:cNvPr id="50179" name="组合 145"/>
          <p:cNvGrpSpPr>
            <a:grpSpLocks/>
          </p:cNvGrpSpPr>
          <p:nvPr/>
        </p:nvGrpSpPr>
        <p:grpSpPr bwMode="auto">
          <a:xfrm>
            <a:off x="271463" y="346075"/>
            <a:ext cx="842962" cy="390525"/>
            <a:chOff x="-29932" y="520698"/>
            <a:chExt cx="577569" cy="258806"/>
          </a:xfrm>
        </p:grpSpPr>
        <p:sp>
          <p:nvSpPr>
            <p:cNvPr id="147" name="箭头: V 形 146"/>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8" name="箭头: V 形 147"/>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9" name="箭头: V 形 148"/>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p:nvSpPr>
          <p:cNvPr id="23" name="矩形 22"/>
          <p:cNvSpPr/>
          <p:nvPr/>
        </p:nvSpPr>
        <p:spPr>
          <a:xfrm>
            <a:off x="5054924" y="316292"/>
            <a:ext cx="1828800" cy="538163"/>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solidFill>
                  <a:srgbClr val="01E2BC"/>
                </a:solidFill>
                <a:latin typeface="迷你简综艺" panose="03000509000000000000" pitchFamily="65" charset="-122"/>
                <a:ea typeface="迷你简综艺" panose="03000509000000000000" pitchFamily="65" charset="-122"/>
              </a:rPr>
              <a:t>数据分析</a:t>
            </a:r>
          </a:p>
        </p:txBody>
      </p:sp>
      <p:sp>
        <p:nvSpPr>
          <p:cNvPr id="43" name="矩形 42"/>
          <p:cNvSpPr/>
          <p:nvPr/>
        </p:nvSpPr>
        <p:spPr>
          <a:xfrm>
            <a:off x="699598" y="3095610"/>
            <a:ext cx="1716055" cy="1190942"/>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err="1">
                <a:solidFill>
                  <a:srgbClr val="01E2BC"/>
                </a:solidFill>
                <a:latin typeface="迷你简综艺" panose="03000509000000000000" pitchFamily="65" charset="-122"/>
                <a:ea typeface="迷你简综艺" panose="03000509000000000000" pitchFamily="65" charset="-122"/>
              </a:rPr>
              <a:t>LightGBM</a:t>
            </a:r>
            <a:endParaRPr lang="en-US" altLang="zh-CN" sz="2400" dirty="0">
              <a:solidFill>
                <a:srgbClr val="01E2BC"/>
              </a:solidFill>
              <a:latin typeface="迷你简综艺" panose="03000509000000000000" pitchFamily="65" charset="-122"/>
              <a:ea typeface="迷你简综艺" panose="03000509000000000000" pitchFamily="65" charset="-122"/>
            </a:endParaRPr>
          </a:p>
          <a:p>
            <a:pPr algn="ctr" eaLnBrk="1" fontAlgn="auto" hangingPunct="1">
              <a:spcBef>
                <a:spcPts val="0"/>
              </a:spcBef>
              <a:spcAft>
                <a:spcPts val="0"/>
              </a:spcAft>
              <a:defRPr/>
            </a:pPr>
            <a:r>
              <a:rPr lang="en-US" altLang="zh-CN" sz="2400" dirty="0">
                <a:solidFill>
                  <a:srgbClr val="01E2BC"/>
                </a:solidFill>
                <a:latin typeface="迷你简综艺" panose="03000509000000000000" pitchFamily="65" charset="-122"/>
                <a:ea typeface="迷你简综艺" panose="03000509000000000000" pitchFamily="65" charset="-122"/>
              </a:rPr>
              <a:t>+</a:t>
            </a:r>
          </a:p>
          <a:p>
            <a:pPr algn="ctr" eaLnBrk="1" fontAlgn="auto" hangingPunct="1">
              <a:spcBef>
                <a:spcPts val="0"/>
              </a:spcBef>
              <a:spcAft>
                <a:spcPts val="0"/>
              </a:spcAft>
              <a:defRPr/>
            </a:pPr>
            <a:r>
              <a:rPr lang="en-US" altLang="zh-CN" sz="2400" dirty="0">
                <a:solidFill>
                  <a:srgbClr val="01E2BC"/>
                </a:solidFill>
                <a:latin typeface="迷你简综艺" panose="03000509000000000000" pitchFamily="65" charset="-122"/>
                <a:ea typeface="迷你简综艺" panose="03000509000000000000" pitchFamily="65" charset="-122"/>
              </a:rPr>
              <a:t>ARIMA</a:t>
            </a:r>
          </a:p>
        </p:txBody>
      </p:sp>
      <p:sp>
        <p:nvSpPr>
          <p:cNvPr id="62" name="矩形 61"/>
          <p:cNvSpPr/>
          <p:nvPr/>
        </p:nvSpPr>
        <p:spPr>
          <a:xfrm>
            <a:off x="5286577" y="3107128"/>
            <a:ext cx="2852382" cy="1135573"/>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01E2BC"/>
                </a:solidFill>
                <a:latin typeface="迷你简综艺" panose="03000509000000000000" pitchFamily="65" charset="-122"/>
                <a:ea typeface="迷你简综艺" panose="03000509000000000000" pitchFamily="65" charset="-122"/>
              </a:rPr>
              <a:t>ARIMA </a:t>
            </a:r>
          </a:p>
          <a:p>
            <a:pPr algn="ctr" eaLnBrk="1" fontAlgn="auto" hangingPunct="1">
              <a:spcBef>
                <a:spcPts val="0"/>
              </a:spcBef>
              <a:spcAft>
                <a:spcPts val="0"/>
              </a:spcAft>
              <a:defRPr/>
            </a:pPr>
            <a:r>
              <a:rPr lang="en-US" altLang="zh-CN" sz="2400" dirty="0">
                <a:solidFill>
                  <a:srgbClr val="01E2BC"/>
                </a:solidFill>
                <a:latin typeface="迷你简综艺" panose="03000509000000000000" pitchFamily="65" charset="-122"/>
                <a:ea typeface="迷你简综艺" panose="03000509000000000000" pitchFamily="65" charset="-122"/>
              </a:rPr>
              <a:t>+</a:t>
            </a:r>
          </a:p>
          <a:p>
            <a:pPr algn="ctr" eaLnBrk="1" fontAlgn="auto" hangingPunct="1">
              <a:spcBef>
                <a:spcPts val="0"/>
              </a:spcBef>
              <a:spcAft>
                <a:spcPts val="0"/>
              </a:spcAft>
              <a:defRPr/>
            </a:pPr>
            <a:r>
              <a:rPr lang="en-US" altLang="zh-CN" sz="2400" dirty="0">
                <a:solidFill>
                  <a:srgbClr val="01E2BC"/>
                </a:solidFill>
                <a:latin typeface="迷你简综艺" panose="03000509000000000000" pitchFamily="65" charset="-122"/>
                <a:ea typeface="迷你简综艺" panose="03000509000000000000" pitchFamily="65" charset="-122"/>
              </a:rPr>
              <a:t>LR + GBDT</a:t>
            </a:r>
            <a:endParaRPr lang="zh-CN" altLang="en-US" sz="2400" dirty="0">
              <a:solidFill>
                <a:srgbClr val="01E2BC"/>
              </a:solidFill>
              <a:latin typeface="迷你简综艺" panose="03000509000000000000" pitchFamily="65" charset="-122"/>
              <a:ea typeface="迷你简综艺" panose="03000509000000000000" pitchFamily="65" charset="-122"/>
            </a:endParaRPr>
          </a:p>
        </p:txBody>
      </p:sp>
      <p:sp>
        <p:nvSpPr>
          <p:cNvPr id="63" name="矩形 62"/>
          <p:cNvSpPr/>
          <p:nvPr/>
        </p:nvSpPr>
        <p:spPr>
          <a:xfrm>
            <a:off x="8905549" y="3093178"/>
            <a:ext cx="2343415" cy="1149523"/>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01E2BC"/>
                </a:solidFill>
                <a:latin typeface="迷你简综艺" panose="03000509000000000000" pitchFamily="65" charset="-122"/>
                <a:ea typeface="迷你简综艺" panose="03000509000000000000" pitchFamily="65" charset="-122"/>
              </a:rPr>
              <a:t>ARIMA </a:t>
            </a:r>
          </a:p>
          <a:p>
            <a:pPr algn="ctr" eaLnBrk="1" fontAlgn="auto" hangingPunct="1">
              <a:spcBef>
                <a:spcPts val="0"/>
              </a:spcBef>
              <a:spcAft>
                <a:spcPts val="0"/>
              </a:spcAft>
              <a:defRPr/>
            </a:pPr>
            <a:r>
              <a:rPr lang="en-US" altLang="zh-CN" sz="2400" dirty="0">
                <a:solidFill>
                  <a:srgbClr val="01E2BC"/>
                </a:solidFill>
                <a:latin typeface="迷你简综艺" panose="03000509000000000000" pitchFamily="65" charset="-122"/>
                <a:ea typeface="迷你简综艺" panose="03000509000000000000" pitchFamily="65" charset="-122"/>
              </a:rPr>
              <a:t>+</a:t>
            </a:r>
          </a:p>
          <a:p>
            <a:pPr algn="ctr" eaLnBrk="1" fontAlgn="auto" hangingPunct="1">
              <a:spcBef>
                <a:spcPts val="0"/>
              </a:spcBef>
              <a:spcAft>
                <a:spcPts val="0"/>
              </a:spcAft>
              <a:defRPr/>
            </a:pPr>
            <a:r>
              <a:rPr lang="en-US" altLang="zh-CN" sz="2400" dirty="0">
                <a:solidFill>
                  <a:srgbClr val="01E2BC"/>
                </a:solidFill>
                <a:latin typeface="迷你简综艺" panose="03000509000000000000" pitchFamily="65" charset="-122"/>
                <a:ea typeface="迷你简综艺" panose="03000509000000000000" pitchFamily="65" charset="-122"/>
              </a:rPr>
              <a:t>GBDT</a:t>
            </a:r>
            <a:endParaRPr lang="zh-CN" altLang="en-US" sz="2400" dirty="0">
              <a:solidFill>
                <a:srgbClr val="01E2BC"/>
              </a:solidFill>
              <a:latin typeface="迷你简综艺" panose="03000509000000000000" pitchFamily="65" charset="-122"/>
              <a:ea typeface="迷你简综艺" panose="03000509000000000000" pitchFamily="65" charset="-122"/>
            </a:endParaRPr>
          </a:p>
        </p:txBody>
      </p:sp>
      <p:cxnSp>
        <p:nvCxnSpPr>
          <p:cNvPr id="4" name="连接符: 肘形 3"/>
          <p:cNvCxnSpPr>
            <a:stCxn id="23" idx="2"/>
            <a:endCxn id="43" idx="0"/>
          </p:cNvCxnSpPr>
          <p:nvPr/>
        </p:nvCxnSpPr>
        <p:spPr>
          <a:xfrm rot="5400000">
            <a:off x="2642898" y="-230817"/>
            <a:ext cx="2241155" cy="4411698"/>
          </a:xfrm>
          <a:prstGeom prst="bent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连接符: 肘形 6"/>
          <p:cNvCxnSpPr>
            <a:stCxn id="23" idx="2"/>
            <a:endCxn id="62" idx="0"/>
          </p:cNvCxnSpPr>
          <p:nvPr/>
        </p:nvCxnSpPr>
        <p:spPr>
          <a:xfrm rot="16200000" flipH="1">
            <a:off x="5214710" y="1609069"/>
            <a:ext cx="2252673" cy="743444"/>
          </a:xfrm>
          <a:prstGeom prst="bent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连接符: 肘形 9"/>
          <p:cNvCxnSpPr>
            <a:stCxn id="23" idx="2"/>
            <a:endCxn id="63" idx="0"/>
          </p:cNvCxnSpPr>
          <p:nvPr/>
        </p:nvCxnSpPr>
        <p:spPr>
          <a:xfrm rot="16200000" flipH="1">
            <a:off x="6903929" y="-80151"/>
            <a:ext cx="2238723" cy="4107933"/>
          </a:xfrm>
          <a:prstGeom prst="bent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3" idx="2"/>
          </p:cNvCxnSpPr>
          <p:nvPr/>
        </p:nvCxnSpPr>
        <p:spPr>
          <a:xfrm flipV="1">
            <a:off x="1557626" y="4215112"/>
            <a:ext cx="504403" cy="71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946970" y="3095610"/>
            <a:ext cx="1596162" cy="1104699"/>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01E2BC"/>
                </a:solidFill>
                <a:latin typeface="迷你简综艺" panose="03000509000000000000" pitchFamily="65" charset="-122"/>
                <a:ea typeface="迷你简综艺" panose="03000509000000000000" pitchFamily="65" charset="-122"/>
              </a:rPr>
              <a:t>ARIMA</a:t>
            </a:r>
          </a:p>
          <a:p>
            <a:pPr algn="ctr" eaLnBrk="1" fontAlgn="auto" hangingPunct="1">
              <a:spcBef>
                <a:spcPts val="0"/>
              </a:spcBef>
              <a:spcAft>
                <a:spcPts val="0"/>
              </a:spcAft>
              <a:defRPr/>
            </a:pPr>
            <a:r>
              <a:rPr lang="en-US" altLang="zh-CN" sz="2400" dirty="0">
                <a:solidFill>
                  <a:srgbClr val="01E2BC"/>
                </a:solidFill>
                <a:latin typeface="迷你简综艺" panose="03000509000000000000" pitchFamily="65" charset="-122"/>
                <a:ea typeface="迷你简综艺" panose="03000509000000000000" pitchFamily="65" charset="-122"/>
              </a:rPr>
              <a:t> + </a:t>
            </a:r>
          </a:p>
          <a:p>
            <a:pPr algn="ctr" eaLnBrk="1" fontAlgn="auto" hangingPunct="1">
              <a:spcBef>
                <a:spcPts val="0"/>
              </a:spcBef>
              <a:spcAft>
                <a:spcPts val="0"/>
              </a:spcAft>
              <a:defRPr/>
            </a:pPr>
            <a:r>
              <a:rPr lang="en-US" altLang="zh-CN" sz="2400" dirty="0">
                <a:solidFill>
                  <a:srgbClr val="01E2BC"/>
                </a:solidFill>
                <a:latin typeface="迷你简综艺" panose="03000509000000000000" pitchFamily="65" charset="-122"/>
                <a:ea typeface="迷你简综艺" panose="03000509000000000000" pitchFamily="65" charset="-122"/>
              </a:rPr>
              <a:t>STL</a:t>
            </a:r>
            <a:endParaRPr lang="zh-CN" altLang="en-US" sz="2400" dirty="0">
              <a:solidFill>
                <a:srgbClr val="01E2BC"/>
              </a:solidFill>
              <a:latin typeface="迷你简综艺" panose="03000509000000000000" pitchFamily="65" charset="-122"/>
              <a:ea typeface="迷你简综艺" panose="03000509000000000000" pitchFamily="65" charset="-122"/>
            </a:endParaRPr>
          </a:p>
        </p:txBody>
      </p:sp>
      <p:cxnSp>
        <p:nvCxnSpPr>
          <p:cNvPr id="52" name="连接符: 肘形 51"/>
          <p:cNvCxnSpPr>
            <a:stCxn id="23" idx="2"/>
            <a:endCxn id="47" idx="0"/>
          </p:cNvCxnSpPr>
          <p:nvPr/>
        </p:nvCxnSpPr>
        <p:spPr>
          <a:xfrm rot="5400000">
            <a:off x="3736611" y="862896"/>
            <a:ext cx="2241155" cy="2224273"/>
          </a:xfrm>
          <a:prstGeom prst="bentConnector3">
            <a:avLst>
              <a:gd name="adj1" fmla="val 50000"/>
            </a:avLst>
          </a:prstGeom>
          <a:ln>
            <a:solidFill>
              <a:srgbClr val="FFC000"/>
            </a:solidFill>
            <a:tailEnd type="triangle"/>
          </a:ln>
        </p:spPr>
        <p:style>
          <a:lnRef idx="1">
            <a:schemeClr val="accent2"/>
          </a:lnRef>
          <a:fillRef idx="0">
            <a:schemeClr val="accent2"/>
          </a:fillRef>
          <a:effectRef idx="0">
            <a:schemeClr val="accent2"/>
          </a:effectRef>
          <a:fontRef idx="minor">
            <a:schemeClr val="tx1"/>
          </a:fontRef>
        </p:style>
      </p:cxnSp>
      <p:sp>
        <p:nvSpPr>
          <p:cNvPr id="76" name="矩形 75"/>
          <p:cNvSpPr/>
          <p:nvPr/>
        </p:nvSpPr>
        <p:spPr>
          <a:xfrm>
            <a:off x="815231" y="4571843"/>
            <a:ext cx="1535121" cy="1190942"/>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7200" dirty="0">
                <a:solidFill>
                  <a:srgbClr val="FF0000"/>
                </a:solidFill>
                <a:latin typeface="迷你简综艺" panose="03000509000000000000" pitchFamily="65" charset="-122"/>
                <a:ea typeface="迷你简综艺" panose="03000509000000000000" pitchFamily="65" charset="-122"/>
              </a:rPr>
              <a:t>×</a:t>
            </a:r>
          </a:p>
        </p:txBody>
      </p:sp>
      <p:sp>
        <p:nvSpPr>
          <p:cNvPr id="77" name="矩形 76"/>
          <p:cNvSpPr/>
          <p:nvPr/>
        </p:nvSpPr>
        <p:spPr>
          <a:xfrm>
            <a:off x="2946970" y="4543765"/>
            <a:ext cx="1535121" cy="1190942"/>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7200" dirty="0">
                <a:solidFill>
                  <a:srgbClr val="FF0000"/>
                </a:solidFill>
                <a:latin typeface="迷你简综艺" panose="03000509000000000000" pitchFamily="65" charset="-122"/>
                <a:ea typeface="迷你简综艺" panose="03000509000000000000" pitchFamily="65" charset="-122"/>
              </a:rPr>
              <a:t>×</a:t>
            </a:r>
          </a:p>
        </p:txBody>
      </p:sp>
      <p:sp>
        <p:nvSpPr>
          <p:cNvPr id="78" name="矩形 77"/>
          <p:cNvSpPr/>
          <p:nvPr/>
        </p:nvSpPr>
        <p:spPr>
          <a:xfrm>
            <a:off x="5945207" y="4543765"/>
            <a:ext cx="1535121" cy="1190942"/>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7200" dirty="0">
                <a:solidFill>
                  <a:srgbClr val="FF0000"/>
                </a:solidFill>
                <a:latin typeface="迷你简综艺" panose="03000509000000000000" pitchFamily="65" charset="-122"/>
                <a:ea typeface="迷你简综艺" panose="03000509000000000000" pitchFamily="65" charset="-122"/>
              </a:rPr>
              <a:t>×</a:t>
            </a:r>
          </a:p>
        </p:txBody>
      </p:sp>
      <p:sp>
        <p:nvSpPr>
          <p:cNvPr id="79" name="矩形 78"/>
          <p:cNvSpPr/>
          <p:nvPr/>
        </p:nvSpPr>
        <p:spPr>
          <a:xfrm>
            <a:off x="9309695" y="4543765"/>
            <a:ext cx="1535121" cy="1190942"/>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6600" dirty="0">
                <a:solidFill>
                  <a:schemeClr val="accent6"/>
                </a:solidFill>
                <a:latin typeface="迷你简综艺" panose="03000509000000000000" pitchFamily="65" charset="-122"/>
                <a:ea typeface="迷你简综艺" panose="03000509000000000000" pitchFamily="65" charset="-122"/>
              </a:rPr>
              <a:t>√</a:t>
            </a:r>
            <a:endParaRPr lang="en-US" altLang="zh-CN" sz="6600" dirty="0">
              <a:solidFill>
                <a:schemeClr val="accent6"/>
              </a:solidFill>
              <a:latin typeface="迷你简综艺" panose="03000509000000000000" pitchFamily="65" charset="-122"/>
              <a:ea typeface="迷你简综艺" panose="03000509000000000000" pitchFamily="65" charset="-122"/>
            </a:endParaRPr>
          </a:p>
        </p:txBody>
      </p:sp>
    </p:spTree>
    <p:extLst>
      <p:ext uri="{BB962C8B-B14F-4D97-AF65-F5344CB8AC3E}">
        <p14:creationId xmlns:p14="http://schemas.microsoft.com/office/powerpoint/2010/main" val="1600093877"/>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最终模型</a:t>
            </a:r>
          </a:p>
        </p:txBody>
      </p:sp>
      <p:grpSp>
        <p:nvGrpSpPr>
          <p:cNvPr id="50179" name="组合 145"/>
          <p:cNvGrpSpPr>
            <a:grpSpLocks/>
          </p:cNvGrpSpPr>
          <p:nvPr/>
        </p:nvGrpSpPr>
        <p:grpSpPr bwMode="auto">
          <a:xfrm>
            <a:off x="271463" y="346075"/>
            <a:ext cx="842962" cy="390525"/>
            <a:chOff x="-29932" y="520698"/>
            <a:chExt cx="577569" cy="258806"/>
          </a:xfrm>
        </p:grpSpPr>
        <p:sp>
          <p:nvSpPr>
            <p:cNvPr id="147" name="箭头: V 形 146"/>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8" name="箭头: V 形 147"/>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9" name="箭头: V 形 148"/>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p:nvSpPr>
          <p:cNvPr id="23" name="矩形 22"/>
          <p:cNvSpPr/>
          <p:nvPr/>
        </p:nvSpPr>
        <p:spPr>
          <a:xfrm>
            <a:off x="5054924" y="316292"/>
            <a:ext cx="1828800" cy="538163"/>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solidFill>
                  <a:srgbClr val="01E2BC"/>
                </a:solidFill>
                <a:latin typeface="迷你简综艺" panose="03000509000000000000" pitchFamily="65" charset="-122"/>
                <a:ea typeface="迷你简综艺" panose="03000509000000000000" pitchFamily="65" charset="-122"/>
              </a:rPr>
              <a:t>数据分析</a:t>
            </a:r>
          </a:p>
        </p:txBody>
      </p:sp>
      <p:sp>
        <p:nvSpPr>
          <p:cNvPr id="38" name="矩形 37"/>
          <p:cNvSpPr/>
          <p:nvPr/>
        </p:nvSpPr>
        <p:spPr>
          <a:xfrm>
            <a:off x="5073181" y="4826938"/>
            <a:ext cx="1792287" cy="468313"/>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01E2BC"/>
                </a:solidFill>
                <a:latin typeface="黑体" panose="02010609060101010101" pitchFamily="49" charset="-122"/>
                <a:ea typeface="黑体" panose="02010609060101010101" pitchFamily="49" charset="-122"/>
              </a:rPr>
              <a:t>SUM</a:t>
            </a:r>
            <a:endParaRPr lang="zh-CN" altLang="en-US" sz="2400" dirty="0">
              <a:solidFill>
                <a:srgbClr val="01E2BC"/>
              </a:solidFill>
              <a:latin typeface="黑体" panose="02010609060101010101" pitchFamily="49" charset="-122"/>
              <a:ea typeface="黑体" panose="02010609060101010101" pitchFamily="49" charset="-122"/>
            </a:endParaRPr>
          </a:p>
        </p:txBody>
      </p:sp>
      <p:sp>
        <p:nvSpPr>
          <p:cNvPr id="43" name="矩形 42"/>
          <p:cNvSpPr/>
          <p:nvPr/>
        </p:nvSpPr>
        <p:spPr>
          <a:xfrm>
            <a:off x="2020166" y="3538537"/>
            <a:ext cx="1425575" cy="498475"/>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01E2BC"/>
                </a:solidFill>
                <a:latin typeface="迷你简综艺" panose="03000509000000000000" pitchFamily="65" charset="-122"/>
                <a:ea typeface="迷你简综艺" panose="03000509000000000000" pitchFamily="65" charset="-122"/>
              </a:rPr>
              <a:t>ARIMA</a:t>
            </a:r>
            <a:endParaRPr lang="zh-CN" altLang="en-US" sz="2400" dirty="0">
              <a:solidFill>
                <a:srgbClr val="01E2BC"/>
              </a:solidFill>
              <a:latin typeface="迷你简综艺" panose="03000509000000000000" pitchFamily="65" charset="-122"/>
              <a:ea typeface="迷你简综艺" panose="03000509000000000000" pitchFamily="65" charset="-122"/>
            </a:endParaRPr>
          </a:p>
        </p:txBody>
      </p:sp>
      <p:sp>
        <p:nvSpPr>
          <p:cNvPr id="61" name="矩形 60"/>
          <p:cNvSpPr/>
          <p:nvPr/>
        </p:nvSpPr>
        <p:spPr>
          <a:xfrm>
            <a:off x="5073181" y="5633388"/>
            <a:ext cx="1792287" cy="468313"/>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01E2BC"/>
                </a:solidFill>
                <a:latin typeface="黑体" panose="02010609060101010101" pitchFamily="49" charset="-122"/>
                <a:ea typeface="黑体" panose="02010609060101010101" pitchFamily="49" charset="-122"/>
              </a:rPr>
              <a:t>95.31% </a:t>
            </a:r>
          </a:p>
        </p:txBody>
      </p:sp>
      <p:sp>
        <p:nvSpPr>
          <p:cNvPr id="62" name="矩形 61"/>
          <p:cNvSpPr/>
          <p:nvPr/>
        </p:nvSpPr>
        <p:spPr>
          <a:xfrm>
            <a:off x="5256537" y="3538537"/>
            <a:ext cx="1425575" cy="498475"/>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01E2BC"/>
                </a:solidFill>
                <a:latin typeface="迷你简综艺" panose="03000509000000000000" pitchFamily="65" charset="-122"/>
                <a:ea typeface="迷你简综艺" panose="03000509000000000000" pitchFamily="65" charset="-122"/>
              </a:rPr>
              <a:t>GBDT</a:t>
            </a:r>
            <a:endParaRPr lang="zh-CN" altLang="en-US" sz="2400" dirty="0">
              <a:solidFill>
                <a:srgbClr val="01E2BC"/>
              </a:solidFill>
              <a:latin typeface="迷你简综艺" panose="03000509000000000000" pitchFamily="65" charset="-122"/>
              <a:ea typeface="迷你简综艺" panose="03000509000000000000" pitchFamily="65" charset="-122"/>
            </a:endParaRPr>
          </a:p>
        </p:txBody>
      </p:sp>
      <p:sp>
        <p:nvSpPr>
          <p:cNvPr id="63" name="矩形 62"/>
          <p:cNvSpPr/>
          <p:nvPr/>
        </p:nvSpPr>
        <p:spPr>
          <a:xfrm>
            <a:off x="8492908" y="3538537"/>
            <a:ext cx="1425575" cy="498475"/>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01E2BC"/>
                </a:solidFill>
                <a:latin typeface="迷你简综艺" panose="03000509000000000000" pitchFamily="65" charset="-122"/>
                <a:ea typeface="迷你简综艺" panose="03000509000000000000" pitchFamily="65" charset="-122"/>
              </a:rPr>
              <a:t>GBDT</a:t>
            </a:r>
            <a:endParaRPr lang="zh-CN" altLang="en-US" sz="2400" dirty="0">
              <a:solidFill>
                <a:srgbClr val="01E2BC"/>
              </a:solidFill>
              <a:latin typeface="迷你简综艺" panose="03000509000000000000" pitchFamily="65" charset="-122"/>
              <a:ea typeface="迷你简综艺" panose="03000509000000000000" pitchFamily="65" charset="-122"/>
            </a:endParaRPr>
          </a:p>
        </p:txBody>
      </p:sp>
      <p:pic>
        <p:nvPicPr>
          <p:cNvPr id="64" name="图片 63"/>
          <p:cNvPicPr>
            <a:picLocks/>
          </p:cNvPicPr>
          <p:nvPr/>
        </p:nvPicPr>
        <p:blipFill>
          <a:blip r:embed="rId3"/>
          <a:stretch>
            <a:fillRect/>
          </a:stretch>
        </p:blipFill>
        <p:spPr>
          <a:xfrm>
            <a:off x="1832953" y="1668611"/>
            <a:ext cx="1800000" cy="1080000"/>
          </a:xfrm>
          <a:prstGeom prst="rect">
            <a:avLst/>
          </a:prstGeom>
        </p:spPr>
      </p:pic>
      <p:pic>
        <p:nvPicPr>
          <p:cNvPr id="65" name="图片 44"/>
          <p:cNvPicPr>
            <a:picLocks/>
          </p:cNvPicPr>
          <p:nvPr/>
        </p:nvPicPr>
        <p:blipFill>
          <a:blip r:embed="rId4" cstate="print">
            <a:extLst>
              <a:ext uri="{28A0092B-C50C-407E-A947-70E740481C1C}">
                <a14:useLocalDpi xmlns:a14="http://schemas.microsoft.com/office/drawing/2010/main" val="0"/>
              </a:ext>
            </a:extLst>
          </a:blip>
          <a:srcRect b="7021"/>
          <a:stretch>
            <a:fillRect/>
          </a:stretch>
        </p:blipFill>
        <p:spPr bwMode="auto">
          <a:xfrm>
            <a:off x="8305695" y="1668611"/>
            <a:ext cx="1800000" cy="1080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图片 45"/>
          <p:cNvPicPr>
            <a:picLocks/>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69324" y="1668611"/>
            <a:ext cx="180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连接符: 肘形 3"/>
          <p:cNvCxnSpPr>
            <a:stCxn id="23" idx="2"/>
            <a:endCxn id="64" idx="0"/>
          </p:cNvCxnSpPr>
          <p:nvPr/>
        </p:nvCxnSpPr>
        <p:spPr>
          <a:xfrm rot="5400000">
            <a:off x="3944061" y="-356652"/>
            <a:ext cx="814156" cy="3236371"/>
          </a:xfrm>
          <a:prstGeom prst="bent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连接符: 肘形 6"/>
          <p:cNvCxnSpPr>
            <a:stCxn id="23" idx="2"/>
            <a:endCxn id="66" idx="0"/>
          </p:cNvCxnSpPr>
          <p:nvPr/>
        </p:nvCxnSpPr>
        <p:spPr>
          <a:xfrm rot="5400000">
            <a:off x="5562246" y="1261533"/>
            <a:ext cx="814156" cy="12700"/>
          </a:xfrm>
          <a:prstGeom prst="bent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连接符: 肘形 9"/>
          <p:cNvCxnSpPr>
            <a:stCxn id="23" idx="2"/>
            <a:endCxn id="65" idx="0"/>
          </p:cNvCxnSpPr>
          <p:nvPr/>
        </p:nvCxnSpPr>
        <p:spPr>
          <a:xfrm rot="16200000" flipH="1">
            <a:off x="7180431" y="-356653"/>
            <a:ext cx="814156" cy="3236371"/>
          </a:xfrm>
          <a:prstGeom prst="bent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连接符: 肘形 12"/>
          <p:cNvCxnSpPr>
            <a:stCxn id="64" idx="2"/>
            <a:endCxn id="43" idx="0"/>
          </p:cNvCxnSpPr>
          <p:nvPr/>
        </p:nvCxnSpPr>
        <p:spPr>
          <a:xfrm rot="16200000" flipH="1">
            <a:off x="2337990" y="3143573"/>
            <a:ext cx="789926" cy="1"/>
          </a:xfrm>
          <a:prstGeom prst="bent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6" idx="2"/>
            <a:endCxn id="62" idx="0"/>
          </p:cNvCxnSpPr>
          <p:nvPr/>
        </p:nvCxnSpPr>
        <p:spPr>
          <a:xfrm>
            <a:off x="5969324" y="2748611"/>
            <a:ext cx="1" cy="78992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5" idx="2"/>
            <a:endCxn id="63" idx="0"/>
          </p:cNvCxnSpPr>
          <p:nvPr/>
        </p:nvCxnSpPr>
        <p:spPr>
          <a:xfrm>
            <a:off x="9205695" y="2749267"/>
            <a:ext cx="1" cy="78927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连接符: 肘形 21"/>
          <p:cNvCxnSpPr>
            <a:stCxn id="43" idx="2"/>
            <a:endCxn id="38" idx="0"/>
          </p:cNvCxnSpPr>
          <p:nvPr/>
        </p:nvCxnSpPr>
        <p:spPr>
          <a:xfrm rot="16200000" flipH="1">
            <a:off x="3956176" y="2813789"/>
            <a:ext cx="789926" cy="3236371"/>
          </a:xfrm>
          <a:prstGeom prst="bent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0178" name="直接箭头连接符 50177"/>
          <p:cNvCxnSpPr>
            <a:stCxn id="62" idx="2"/>
            <a:endCxn id="38" idx="0"/>
          </p:cNvCxnSpPr>
          <p:nvPr/>
        </p:nvCxnSpPr>
        <p:spPr>
          <a:xfrm>
            <a:off x="5969325" y="4037012"/>
            <a:ext cx="0" cy="78992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0182" name="连接符: 肘形 50181"/>
          <p:cNvCxnSpPr>
            <a:stCxn id="63" idx="2"/>
            <a:endCxn id="38" idx="0"/>
          </p:cNvCxnSpPr>
          <p:nvPr/>
        </p:nvCxnSpPr>
        <p:spPr>
          <a:xfrm rot="5400000">
            <a:off x="7192548" y="2813790"/>
            <a:ext cx="789926" cy="3236371"/>
          </a:xfrm>
          <a:prstGeom prst="bent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0185" name="直接箭头连接符 50184"/>
          <p:cNvCxnSpPr>
            <a:stCxn id="38" idx="2"/>
            <a:endCxn id="61" idx="0"/>
          </p:cNvCxnSpPr>
          <p:nvPr/>
        </p:nvCxnSpPr>
        <p:spPr>
          <a:xfrm>
            <a:off x="5969325" y="5295251"/>
            <a:ext cx="0" cy="33813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955110"/>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Box 32"/>
          <p:cNvSpPr txBox="1"/>
          <p:nvPr/>
        </p:nvSpPr>
        <p:spPr bwMode="auto">
          <a:xfrm>
            <a:off x="921081" y="2187288"/>
            <a:ext cx="4040188" cy="812346"/>
          </a:xfrm>
          <a:prstGeom prst="rect">
            <a:avLst/>
          </a:prstGeom>
          <a:noFill/>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dirty="0">
                <a:solidFill>
                  <a:schemeClr val="bg1"/>
                </a:solidFill>
                <a:latin typeface="微软雅黑" pitchFamily="34" charset="-122"/>
              </a:rPr>
              <a:t>差分自回归移动平均模型</a:t>
            </a:r>
            <a:endParaRPr lang="en-US" altLang="zh-CN" dirty="0">
              <a:solidFill>
                <a:schemeClr val="bg1"/>
              </a:solidFill>
              <a:latin typeface="微软雅黑" pitchFamily="34" charset="-122"/>
            </a:endParaRPr>
          </a:p>
          <a:p>
            <a:pPr eaLnBrk="1" fontAlgn="auto" hangingPunct="1">
              <a:lnSpc>
                <a:spcPct val="130000"/>
              </a:lnSpc>
              <a:spcBef>
                <a:spcPts val="0"/>
              </a:spcBef>
              <a:spcAft>
                <a:spcPts val="0"/>
              </a:spcAft>
              <a:defRPr/>
            </a:pPr>
            <a:r>
              <a:rPr lang="zh-CN" altLang="en-US" dirty="0">
                <a:solidFill>
                  <a:schemeClr val="bg1"/>
                </a:solidFill>
                <a:latin typeface="微软雅黑" pitchFamily="34" charset="-122"/>
              </a:rPr>
              <a:t>发现时间序列中内在规律、鲁棒性强</a:t>
            </a:r>
          </a:p>
        </p:txBody>
      </p:sp>
      <p:sp>
        <p:nvSpPr>
          <p:cNvPr id="141" name="TextBox 32"/>
          <p:cNvSpPr txBox="1"/>
          <p:nvPr/>
        </p:nvSpPr>
        <p:spPr bwMode="auto">
          <a:xfrm>
            <a:off x="964252" y="3849357"/>
            <a:ext cx="3786188" cy="1172536"/>
          </a:xfrm>
          <a:prstGeom prst="rect">
            <a:avLst/>
          </a:prstGeom>
          <a:noFill/>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dirty="0">
                <a:solidFill>
                  <a:schemeClr val="bg1"/>
                </a:solidFill>
                <a:latin typeface="微软雅黑" pitchFamily="34" charset="-122"/>
              </a:rPr>
              <a:t>越靠近预测日期的数据对预测结果影响越大，着重处理预测日期附近的异常值</a:t>
            </a:r>
            <a:r>
              <a:rPr lang="zh-CN" altLang="en-US" sz="1400" dirty="0">
                <a:solidFill>
                  <a:schemeClr val="bg1"/>
                </a:solidFill>
                <a:latin typeface="微软雅黑" pitchFamily="34" charset="-122"/>
              </a:rPr>
              <a:t>。</a:t>
            </a:r>
          </a:p>
        </p:txBody>
      </p:sp>
      <p:sp>
        <p:nvSpPr>
          <p:cNvPr id="145"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时间序列模型</a:t>
            </a:r>
          </a:p>
        </p:txBody>
      </p:sp>
      <p:grpSp>
        <p:nvGrpSpPr>
          <p:cNvPr id="37893" name="组合 145"/>
          <p:cNvGrpSpPr>
            <a:grpSpLocks/>
          </p:cNvGrpSpPr>
          <p:nvPr/>
        </p:nvGrpSpPr>
        <p:grpSpPr bwMode="auto">
          <a:xfrm>
            <a:off x="271463" y="346075"/>
            <a:ext cx="842962" cy="390525"/>
            <a:chOff x="-29932" y="520698"/>
            <a:chExt cx="577569" cy="258806"/>
          </a:xfrm>
        </p:grpSpPr>
        <p:sp>
          <p:nvSpPr>
            <p:cNvPr id="147" name="箭头: V 形 146"/>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8" name="箭头: V 形 147"/>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9" name="箭头: V 形 148"/>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pic>
        <p:nvPicPr>
          <p:cNvPr id="37894"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2038" y="1304926"/>
            <a:ext cx="6911974" cy="410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Box 31"/>
          <p:cNvSpPr txBox="1"/>
          <p:nvPr/>
        </p:nvSpPr>
        <p:spPr>
          <a:xfrm flipH="1">
            <a:off x="7078126" y="937678"/>
            <a:ext cx="2401373" cy="338554"/>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20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Top3</a:t>
            </a:r>
            <a:r>
              <a:rPr lang="zh-CN" altLang="en-US" sz="20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企业用电趋势</a:t>
            </a:r>
          </a:p>
        </p:txBody>
      </p:sp>
      <p:sp>
        <p:nvSpPr>
          <p:cNvPr id="45" name="等腰三角形 44"/>
          <p:cNvSpPr/>
          <p:nvPr/>
        </p:nvSpPr>
        <p:spPr>
          <a:xfrm rot="5400000">
            <a:off x="632949" y="1906641"/>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46" name="TextBox 31"/>
          <p:cNvSpPr txBox="1"/>
          <p:nvPr/>
        </p:nvSpPr>
        <p:spPr>
          <a:xfrm flipH="1">
            <a:off x="936956" y="1831250"/>
            <a:ext cx="1927225" cy="44268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800" b="0" dirty="0">
                <a:solidFill>
                  <a:srgbClr val="01E2BC"/>
                </a:solidFill>
                <a:latin typeface="迷你简综艺" panose="03000509000000000000" pitchFamily="65" charset="-122"/>
                <a:ea typeface="迷你简综艺" panose="03000509000000000000" pitchFamily="65" charset="-122"/>
                <a:cs typeface="Times New Roman" pitchFamily="18" charset="0"/>
              </a:rPr>
              <a:t>ARIMA</a:t>
            </a:r>
          </a:p>
        </p:txBody>
      </p:sp>
      <p:sp>
        <p:nvSpPr>
          <p:cNvPr id="47" name="等腰三角形 46"/>
          <p:cNvSpPr/>
          <p:nvPr/>
        </p:nvSpPr>
        <p:spPr>
          <a:xfrm rot="5400000">
            <a:off x="626909" y="3489161"/>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48" name="TextBox 31"/>
          <p:cNvSpPr txBox="1"/>
          <p:nvPr/>
        </p:nvSpPr>
        <p:spPr>
          <a:xfrm flipH="1">
            <a:off x="930810" y="3413143"/>
            <a:ext cx="1927225" cy="44268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800" b="0" dirty="0">
                <a:solidFill>
                  <a:srgbClr val="01E2BC"/>
                </a:solidFill>
                <a:latin typeface="迷你简综艺" panose="03000509000000000000" pitchFamily="65" charset="-122"/>
                <a:ea typeface="迷你简综艺" panose="03000509000000000000" pitchFamily="65" charset="-122"/>
                <a:cs typeface="Times New Roman" pitchFamily="18" charset="0"/>
              </a:rPr>
              <a:t>剔除异常</a:t>
            </a:r>
          </a:p>
        </p:txBody>
      </p:sp>
    </p:spTree>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Box 32"/>
          <p:cNvSpPr txBox="1"/>
          <p:nvPr/>
        </p:nvSpPr>
        <p:spPr bwMode="auto">
          <a:xfrm>
            <a:off x="968661" y="2298264"/>
            <a:ext cx="3168650" cy="1172085"/>
          </a:xfrm>
          <a:prstGeom prst="rect">
            <a:avLst/>
          </a:prstGeom>
          <a:noFill/>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dirty="0">
                <a:solidFill>
                  <a:schemeClr val="bg1"/>
                </a:solidFill>
                <a:latin typeface="微软雅黑" pitchFamily="34" charset="-122"/>
              </a:rPr>
              <a:t>针对</a:t>
            </a:r>
            <a:r>
              <a:rPr lang="en-US" altLang="zh-CN" dirty="0">
                <a:solidFill>
                  <a:schemeClr val="bg1"/>
                </a:solidFill>
                <a:latin typeface="微软雅黑" pitchFamily="34" charset="-122"/>
              </a:rPr>
              <a:t>top3</a:t>
            </a:r>
            <a:r>
              <a:rPr lang="zh-CN" altLang="en-US" dirty="0">
                <a:solidFill>
                  <a:schemeClr val="bg1"/>
                </a:solidFill>
                <a:latin typeface="微软雅黑" pitchFamily="34" charset="-122"/>
              </a:rPr>
              <a:t>企业使用</a:t>
            </a:r>
            <a:r>
              <a:rPr lang="en-US" altLang="zh-CN" dirty="0">
                <a:solidFill>
                  <a:schemeClr val="bg1"/>
                </a:solidFill>
                <a:latin typeface="微软雅黑" pitchFamily="34" charset="-122"/>
              </a:rPr>
              <a:t>ARIMA</a:t>
            </a:r>
            <a:r>
              <a:rPr lang="zh-CN" altLang="en-US" dirty="0">
                <a:solidFill>
                  <a:schemeClr val="bg1"/>
                </a:solidFill>
                <a:latin typeface="微软雅黑" pitchFamily="34" charset="-122"/>
              </a:rPr>
              <a:t>模型，避免了受</a:t>
            </a:r>
            <a:r>
              <a:rPr lang="en-US" altLang="zh-CN" dirty="0">
                <a:solidFill>
                  <a:schemeClr val="bg1"/>
                </a:solidFill>
                <a:latin typeface="微软雅黑" pitchFamily="34" charset="-122"/>
              </a:rPr>
              <a:t>8</a:t>
            </a:r>
            <a:r>
              <a:rPr lang="zh-CN" altLang="en-US" dirty="0">
                <a:solidFill>
                  <a:schemeClr val="bg1"/>
                </a:solidFill>
                <a:latin typeface="微软雅黑" pitchFamily="34" charset="-122"/>
              </a:rPr>
              <a:t>、</a:t>
            </a:r>
            <a:r>
              <a:rPr lang="en-US" altLang="zh-CN" dirty="0">
                <a:solidFill>
                  <a:schemeClr val="bg1"/>
                </a:solidFill>
                <a:latin typeface="微软雅黑" pitchFamily="34" charset="-122"/>
              </a:rPr>
              <a:t>9</a:t>
            </a:r>
            <a:r>
              <a:rPr lang="zh-CN" altLang="en-US" dirty="0">
                <a:solidFill>
                  <a:schemeClr val="bg1"/>
                </a:solidFill>
                <a:latin typeface="微软雅黑" pitchFamily="34" charset="-122"/>
              </a:rPr>
              <a:t>月份异常减产的影响</a:t>
            </a:r>
            <a:r>
              <a:rPr lang="zh-CN" altLang="en-US" sz="1400" dirty="0">
                <a:solidFill>
                  <a:schemeClr val="bg1"/>
                </a:solidFill>
                <a:latin typeface="微软雅黑" pitchFamily="34" charset="-122"/>
              </a:rPr>
              <a:t>。</a:t>
            </a:r>
          </a:p>
        </p:txBody>
      </p:sp>
      <p:sp>
        <p:nvSpPr>
          <p:cNvPr id="141" name="TextBox 32"/>
          <p:cNvSpPr txBox="1"/>
          <p:nvPr/>
        </p:nvSpPr>
        <p:spPr bwMode="auto">
          <a:xfrm>
            <a:off x="951507" y="4111331"/>
            <a:ext cx="3594100" cy="1172745"/>
          </a:xfrm>
          <a:prstGeom prst="rect">
            <a:avLst/>
          </a:prstGeom>
          <a:noFill/>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dirty="0">
                <a:solidFill>
                  <a:schemeClr val="bg1"/>
                </a:solidFill>
                <a:latin typeface="微软雅黑" pitchFamily="34" charset="-122"/>
              </a:rPr>
              <a:t>对于</a:t>
            </a:r>
            <a:r>
              <a:rPr lang="en-US" altLang="zh-CN" dirty="0">
                <a:solidFill>
                  <a:schemeClr val="bg1"/>
                </a:solidFill>
                <a:latin typeface="微软雅黑" pitchFamily="34" charset="-122"/>
              </a:rPr>
              <a:t>top3</a:t>
            </a:r>
            <a:r>
              <a:rPr lang="zh-CN" altLang="en-US" dirty="0">
                <a:solidFill>
                  <a:schemeClr val="bg1"/>
                </a:solidFill>
                <a:latin typeface="微软雅黑" pitchFamily="34" charset="-122"/>
              </a:rPr>
              <a:t>企业使用</a:t>
            </a:r>
            <a:r>
              <a:rPr lang="en-US" altLang="zh-CN" dirty="0">
                <a:solidFill>
                  <a:schemeClr val="bg1"/>
                </a:solidFill>
                <a:latin typeface="微软雅黑" pitchFamily="34" charset="-122"/>
              </a:rPr>
              <a:t>ARIMA</a:t>
            </a:r>
            <a:r>
              <a:rPr lang="zh-CN" altLang="en-US" dirty="0">
                <a:solidFill>
                  <a:schemeClr val="bg1"/>
                </a:solidFill>
                <a:latin typeface="微软雅黑" pitchFamily="34" charset="-122"/>
              </a:rPr>
              <a:t>模型，避免了受</a:t>
            </a:r>
            <a:r>
              <a:rPr lang="en-US" altLang="zh-CN" dirty="0">
                <a:solidFill>
                  <a:schemeClr val="bg1"/>
                </a:solidFill>
                <a:latin typeface="微软雅黑" pitchFamily="34" charset="-122"/>
              </a:rPr>
              <a:t>11</a:t>
            </a:r>
            <a:r>
              <a:rPr lang="zh-CN" altLang="en-US" dirty="0">
                <a:solidFill>
                  <a:schemeClr val="bg1"/>
                </a:solidFill>
                <a:latin typeface="微软雅黑" pitchFamily="34" charset="-122"/>
              </a:rPr>
              <a:t>月份</a:t>
            </a:r>
            <a:r>
              <a:rPr lang="en-US" altLang="zh-CN" dirty="0">
                <a:solidFill>
                  <a:schemeClr val="bg1"/>
                </a:solidFill>
                <a:latin typeface="微软雅黑" pitchFamily="34" charset="-122"/>
              </a:rPr>
              <a:t>1416</a:t>
            </a:r>
            <a:r>
              <a:rPr lang="zh-CN" altLang="en-US" dirty="0">
                <a:solidFill>
                  <a:schemeClr val="bg1"/>
                </a:solidFill>
                <a:latin typeface="微软雅黑" pitchFamily="34" charset="-122"/>
              </a:rPr>
              <a:t>异常停产两天的影响</a:t>
            </a:r>
            <a:r>
              <a:rPr lang="zh-CN" altLang="en-US" sz="1400" dirty="0">
                <a:solidFill>
                  <a:schemeClr val="bg1"/>
                </a:solidFill>
                <a:latin typeface="微软雅黑" pitchFamily="34" charset="-122"/>
              </a:rPr>
              <a:t>。</a:t>
            </a:r>
          </a:p>
        </p:txBody>
      </p:sp>
      <p:sp>
        <p:nvSpPr>
          <p:cNvPr id="145"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时间序列模型</a:t>
            </a:r>
          </a:p>
        </p:txBody>
      </p:sp>
      <p:grpSp>
        <p:nvGrpSpPr>
          <p:cNvPr id="39941" name="组合 145"/>
          <p:cNvGrpSpPr>
            <a:grpSpLocks/>
          </p:cNvGrpSpPr>
          <p:nvPr/>
        </p:nvGrpSpPr>
        <p:grpSpPr bwMode="auto">
          <a:xfrm>
            <a:off x="271463" y="346075"/>
            <a:ext cx="842962" cy="390525"/>
            <a:chOff x="-29932" y="520698"/>
            <a:chExt cx="577569" cy="258806"/>
          </a:xfrm>
        </p:grpSpPr>
        <p:sp>
          <p:nvSpPr>
            <p:cNvPr id="147" name="箭头: V 形 146"/>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8" name="箭头: V 形 147"/>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9" name="箭头: V 形 148"/>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pic>
        <p:nvPicPr>
          <p:cNvPr id="39942"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2038" y="3572252"/>
            <a:ext cx="6864350"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943" name="组合 7"/>
          <p:cNvGrpSpPr>
            <a:grpSpLocks/>
          </p:cNvGrpSpPr>
          <p:nvPr/>
        </p:nvGrpSpPr>
        <p:grpSpPr bwMode="auto">
          <a:xfrm>
            <a:off x="4872039" y="899748"/>
            <a:ext cx="6852642" cy="2321124"/>
            <a:chOff x="4547011" y="474116"/>
            <a:chExt cx="7301000" cy="2932061"/>
          </a:xfrm>
        </p:grpSpPr>
        <p:pic>
          <p:nvPicPr>
            <p:cNvPr id="39951"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47011" y="474116"/>
              <a:ext cx="7301000" cy="29320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 name="对话气泡: 矩形 6"/>
            <p:cNvSpPr/>
            <p:nvPr/>
          </p:nvSpPr>
          <p:spPr>
            <a:xfrm>
              <a:off x="8438020" y="1775768"/>
              <a:ext cx="692158" cy="334491"/>
            </a:xfrm>
            <a:prstGeom prst="wedgeRectCallout">
              <a:avLst>
                <a:gd name="adj1" fmla="val 7469"/>
                <a:gd name="adj2" fmla="val 160447"/>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solidFill>
                    <a:srgbClr val="01E2BC"/>
                  </a:solidFill>
                </a:rPr>
                <a:t>G20</a:t>
              </a:r>
              <a:endParaRPr lang="zh-CN" altLang="en-US" dirty="0">
                <a:solidFill>
                  <a:srgbClr val="01E2BC"/>
                </a:solidFill>
              </a:endParaRPr>
            </a:p>
          </p:txBody>
        </p:sp>
      </p:grpSp>
      <p:grpSp>
        <p:nvGrpSpPr>
          <p:cNvPr id="39944" name="组合 8"/>
          <p:cNvGrpSpPr>
            <a:grpSpLocks/>
          </p:cNvGrpSpPr>
          <p:nvPr/>
        </p:nvGrpSpPr>
        <p:grpSpPr bwMode="auto">
          <a:xfrm>
            <a:off x="4872038" y="3572251"/>
            <a:ext cx="6871031" cy="2350401"/>
            <a:chOff x="4547011" y="3054711"/>
            <a:chExt cx="7301000" cy="3101828"/>
          </a:xfrm>
        </p:grpSpPr>
        <p:pic>
          <p:nvPicPr>
            <p:cNvPr id="39949"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47011" y="3054711"/>
              <a:ext cx="7301000" cy="31018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0" name="对话气泡: 矩形 49"/>
            <p:cNvSpPr/>
            <p:nvPr/>
          </p:nvSpPr>
          <p:spPr>
            <a:xfrm>
              <a:off x="6210731" y="5035680"/>
              <a:ext cx="1814535" cy="493061"/>
            </a:xfrm>
            <a:prstGeom prst="wedgeRectCallout">
              <a:avLst>
                <a:gd name="adj1" fmla="val 107469"/>
                <a:gd name="adj2" fmla="val 7650"/>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solidFill>
                    <a:srgbClr val="01E2BC"/>
                  </a:solidFill>
                </a:rPr>
                <a:t>1416</a:t>
              </a:r>
              <a:r>
                <a:rPr lang="zh-CN" altLang="en-US" dirty="0">
                  <a:solidFill>
                    <a:srgbClr val="01E2BC"/>
                  </a:solidFill>
                </a:rPr>
                <a:t>停产两天</a:t>
              </a:r>
            </a:p>
          </p:txBody>
        </p:sp>
      </p:grpSp>
      <p:sp>
        <p:nvSpPr>
          <p:cNvPr id="30" name="等腰三角形 29"/>
          <p:cNvSpPr/>
          <p:nvPr/>
        </p:nvSpPr>
        <p:spPr>
          <a:xfrm rot="5400000">
            <a:off x="634492" y="1921742"/>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31" name="TextBox 31"/>
          <p:cNvSpPr txBox="1"/>
          <p:nvPr/>
        </p:nvSpPr>
        <p:spPr>
          <a:xfrm flipH="1">
            <a:off x="938498" y="1861221"/>
            <a:ext cx="3602110" cy="44268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800" b="0" dirty="0">
                <a:solidFill>
                  <a:srgbClr val="01E2BC"/>
                </a:solidFill>
                <a:latin typeface="迷你简综艺" panose="03000509000000000000" pitchFamily="65" charset="-122"/>
                <a:ea typeface="迷你简综艺" panose="03000509000000000000" pitchFamily="65" charset="-122"/>
                <a:cs typeface="Times New Roman" pitchFamily="18" charset="0"/>
              </a:rPr>
              <a:t>初赛预测</a:t>
            </a:r>
            <a:r>
              <a:rPr lang="en-US" altLang="zh-CN" sz="2400" b="0" dirty="0">
                <a:solidFill>
                  <a:srgbClr val="01E2BC"/>
                </a:solidFill>
                <a:latin typeface="迷你简综艺" panose="03000509000000000000" pitchFamily="65" charset="-122"/>
                <a:ea typeface="迷你简综艺" panose="03000509000000000000" pitchFamily="65" charset="-122"/>
                <a:cs typeface="Times New Roman" pitchFamily="18" charset="0"/>
              </a:rPr>
              <a:t>10</a:t>
            </a:r>
            <a:r>
              <a:rPr lang="zh-CN" altLang="en-US" sz="2800" b="0" dirty="0">
                <a:solidFill>
                  <a:srgbClr val="01E2BC"/>
                </a:solidFill>
                <a:latin typeface="迷你简综艺" panose="03000509000000000000" pitchFamily="65" charset="-122"/>
                <a:ea typeface="迷你简综艺" panose="03000509000000000000" pitchFamily="65" charset="-122"/>
                <a:cs typeface="Times New Roman" pitchFamily="18" charset="0"/>
              </a:rPr>
              <a:t>月份用电</a:t>
            </a:r>
          </a:p>
        </p:txBody>
      </p:sp>
      <p:sp>
        <p:nvSpPr>
          <p:cNvPr id="32" name="等腰三角形 31"/>
          <p:cNvSpPr/>
          <p:nvPr/>
        </p:nvSpPr>
        <p:spPr>
          <a:xfrm rot="5400000">
            <a:off x="639563" y="3729121"/>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33" name="TextBox 31"/>
          <p:cNvSpPr txBox="1"/>
          <p:nvPr/>
        </p:nvSpPr>
        <p:spPr>
          <a:xfrm flipH="1">
            <a:off x="943497" y="3668646"/>
            <a:ext cx="3602110" cy="44268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800" b="0" dirty="0">
                <a:solidFill>
                  <a:srgbClr val="01E2BC"/>
                </a:solidFill>
                <a:latin typeface="迷你简综艺" panose="03000509000000000000" pitchFamily="65" charset="-122"/>
                <a:ea typeface="迷你简综艺" panose="03000509000000000000" pitchFamily="65" charset="-122"/>
                <a:cs typeface="Times New Roman" pitchFamily="18" charset="0"/>
              </a:rPr>
              <a:t>复赛预测</a:t>
            </a:r>
            <a:r>
              <a:rPr lang="en-US" altLang="zh-CN" sz="2400" b="0" dirty="0">
                <a:solidFill>
                  <a:srgbClr val="01E2BC"/>
                </a:solidFill>
                <a:latin typeface="迷你简综艺" panose="03000509000000000000" pitchFamily="65" charset="-122"/>
                <a:ea typeface="迷你简综艺" panose="03000509000000000000" pitchFamily="65" charset="-122"/>
                <a:cs typeface="Times New Roman" pitchFamily="18" charset="0"/>
              </a:rPr>
              <a:t>12</a:t>
            </a:r>
            <a:r>
              <a:rPr lang="zh-CN" altLang="en-US" sz="2800" b="0" dirty="0">
                <a:solidFill>
                  <a:srgbClr val="01E2BC"/>
                </a:solidFill>
                <a:latin typeface="迷你简综艺" panose="03000509000000000000" pitchFamily="65" charset="-122"/>
                <a:ea typeface="迷你简综艺" panose="03000509000000000000" pitchFamily="65" charset="-122"/>
                <a:cs typeface="Times New Roman" pitchFamily="18" charset="0"/>
              </a:rPr>
              <a:t>月份用电</a:t>
            </a:r>
          </a:p>
        </p:txBody>
      </p:sp>
    </p:spTree>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Box 32"/>
          <p:cNvSpPr txBox="1"/>
          <p:nvPr/>
        </p:nvSpPr>
        <p:spPr bwMode="auto">
          <a:xfrm>
            <a:off x="910796" y="2232731"/>
            <a:ext cx="3678891" cy="812428"/>
          </a:xfrm>
          <a:prstGeom prst="rect">
            <a:avLst/>
          </a:prstGeom>
          <a:noFill/>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dirty="0">
                <a:solidFill>
                  <a:schemeClr val="bg1"/>
                </a:solidFill>
                <a:latin typeface="微软雅黑" pitchFamily="34" charset="-122"/>
              </a:rPr>
              <a:t>迭代决策树模型</a:t>
            </a:r>
            <a:endParaRPr lang="en-US" altLang="zh-CN" dirty="0">
              <a:solidFill>
                <a:schemeClr val="bg1"/>
              </a:solidFill>
              <a:latin typeface="微软雅黑" pitchFamily="34" charset="-122"/>
            </a:endParaRPr>
          </a:p>
          <a:p>
            <a:pPr eaLnBrk="1" fontAlgn="auto" hangingPunct="1">
              <a:lnSpc>
                <a:spcPct val="130000"/>
              </a:lnSpc>
              <a:spcBef>
                <a:spcPts val="0"/>
              </a:spcBef>
              <a:spcAft>
                <a:spcPts val="0"/>
              </a:spcAft>
              <a:defRPr/>
            </a:pPr>
            <a:r>
              <a:rPr lang="zh-CN" altLang="en-US" dirty="0">
                <a:solidFill>
                  <a:schemeClr val="bg1"/>
                </a:solidFill>
                <a:latin typeface="微软雅黑" pitchFamily="34" charset="-122"/>
              </a:rPr>
              <a:t>泛化能力强，使用范围广</a:t>
            </a:r>
          </a:p>
        </p:txBody>
      </p:sp>
      <p:sp>
        <p:nvSpPr>
          <p:cNvPr id="141" name="TextBox 32"/>
          <p:cNvSpPr txBox="1"/>
          <p:nvPr/>
        </p:nvSpPr>
        <p:spPr bwMode="auto">
          <a:xfrm>
            <a:off x="931094" y="4056821"/>
            <a:ext cx="3679825" cy="812986"/>
          </a:xfrm>
          <a:prstGeom prst="rect">
            <a:avLst/>
          </a:prstGeom>
          <a:noFill/>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dirty="0">
                <a:solidFill>
                  <a:schemeClr val="bg1"/>
                </a:solidFill>
                <a:latin typeface="微软雅黑" pitchFamily="34" charset="-122"/>
              </a:rPr>
              <a:t>这些企业用电不仅和日期有关，还和节假日、温度、季节等因素相关</a:t>
            </a:r>
            <a:endParaRPr lang="zh-CN" altLang="en-US" sz="1400" dirty="0">
              <a:solidFill>
                <a:schemeClr val="bg1"/>
              </a:solidFill>
              <a:latin typeface="微软雅黑" pitchFamily="34" charset="-122"/>
            </a:endParaRPr>
          </a:p>
        </p:txBody>
      </p:sp>
      <p:sp>
        <p:nvSpPr>
          <p:cNvPr id="145"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机器学习模型</a:t>
            </a:r>
          </a:p>
        </p:txBody>
      </p:sp>
      <p:grpSp>
        <p:nvGrpSpPr>
          <p:cNvPr id="41989" name="组合 145"/>
          <p:cNvGrpSpPr>
            <a:grpSpLocks/>
          </p:cNvGrpSpPr>
          <p:nvPr/>
        </p:nvGrpSpPr>
        <p:grpSpPr bwMode="auto">
          <a:xfrm>
            <a:off x="271463" y="346075"/>
            <a:ext cx="842962" cy="390525"/>
            <a:chOff x="-29932" y="520698"/>
            <a:chExt cx="577569" cy="258806"/>
          </a:xfrm>
        </p:grpSpPr>
        <p:sp>
          <p:nvSpPr>
            <p:cNvPr id="147" name="箭头: V 形 146"/>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8" name="箭头: V 形 147"/>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9" name="箭头: V 形 148"/>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p:nvSpPr>
          <p:cNvPr id="80" name="TextBox 31"/>
          <p:cNvSpPr txBox="1"/>
          <p:nvPr/>
        </p:nvSpPr>
        <p:spPr>
          <a:xfrm flipH="1">
            <a:off x="6346206" y="524219"/>
            <a:ext cx="4281501" cy="338554"/>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zh-CN" altLang="en-US" sz="20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除</a:t>
            </a:r>
            <a:r>
              <a:rPr lang="en-US" altLang="zh-CN" sz="20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top3</a:t>
            </a:r>
            <a:r>
              <a:rPr lang="zh-CN" altLang="en-US" sz="2000" dirty="0">
                <a:solidFill>
                  <a:schemeClr val="bg1"/>
                </a:solidFill>
                <a:effectLst>
                  <a:outerShdw blurRad="266700" algn="tl" rotWithShape="0">
                    <a:schemeClr val="tx2">
                      <a:lumMod val="40000"/>
                      <a:lumOff val="60000"/>
                      <a:alpha val="55000"/>
                    </a:schemeClr>
                  </a:outerShdw>
                </a:effectLst>
                <a:latin typeface="Arial Rounded MT Bold" pitchFamily="34" charset="0"/>
                <a:cs typeface="Times New Roman" pitchFamily="18" charset="0"/>
              </a:rPr>
              <a:t>企业外的其他企业用电趋势</a:t>
            </a:r>
          </a:p>
        </p:txBody>
      </p:sp>
      <p:pic>
        <p:nvPicPr>
          <p:cNvPr id="41991" name="图片 44"/>
          <p:cNvPicPr>
            <a:picLocks noChangeAspect="1"/>
          </p:cNvPicPr>
          <p:nvPr/>
        </p:nvPicPr>
        <p:blipFill>
          <a:blip r:embed="rId3">
            <a:extLst>
              <a:ext uri="{28A0092B-C50C-407E-A947-70E740481C1C}">
                <a14:useLocalDpi xmlns:a14="http://schemas.microsoft.com/office/drawing/2010/main" val="0"/>
              </a:ext>
            </a:extLst>
          </a:blip>
          <a:srcRect b="7021"/>
          <a:stretch>
            <a:fillRect/>
          </a:stretch>
        </p:blipFill>
        <p:spPr bwMode="auto">
          <a:xfrm>
            <a:off x="4872037" y="855355"/>
            <a:ext cx="6897687" cy="243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图片 4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2037" y="3582266"/>
            <a:ext cx="6911976" cy="2367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等腰三角形 45"/>
          <p:cNvSpPr/>
          <p:nvPr/>
        </p:nvSpPr>
        <p:spPr>
          <a:xfrm rot="5400000">
            <a:off x="605631" y="1920416"/>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47" name="TextBox 31"/>
          <p:cNvSpPr txBox="1"/>
          <p:nvPr/>
        </p:nvSpPr>
        <p:spPr>
          <a:xfrm flipH="1">
            <a:off x="909862" y="1844675"/>
            <a:ext cx="1927225" cy="44268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800" b="0" dirty="0">
                <a:solidFill>
                  <a:srgbClr val="01E2BC"/>
                </a:solidFill>
                <a:latin typeface="迷你简综艺" panose="03000509000000000000" pitchFamily="65" charset="-122"/>
                <a:ea typeface="迷你简综艺" panose="03000509000000000000" pitchFamily="65" charset="-122"/>
                <a:cs typeface="Times New Roman" pitchFamily="18" charset="0"/>
              </a:rPr>
              <a:t>GBDT</a:t>
            </a:r>
            <a:endParaRPr lang="en-US" altLang="zh-CN" sz="2400" b="0" dirty="0">
              <a:solidFill>
                <a:srgbClr val="01E2BC"/>
              </a:solidFill>
              <a:latin typeface="迷你简综艺" panose="03000509000000000000" pitchFamily="65" charset="-122"/>
              <a:ea typeface="迷你简综艺" panose="03000509000000000000" pitchFamily="65" charset="-122"/>
              <a:cs typeface="Times New Roman" pitchFamily="18" charset="0"/>
            </a:endParaRPr>
          </a:p>
        </p:txBody>
      </p:sp>
      <p:sp>
        <p:nvSpPr>
          <p:cNvPr id="48" name="等腰三角形 47"/>
          <p:cNvSpPr/>
          <p:nvPr/>
        </p:nvSpPr>
        <p:spPr>
          <a:xfrm rot="5400000">
            <a:off x="626863" y="3657748"/>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49" name="TextBox 31"/>
          <p:cNvSpPr txBox="1"/>
          <p:nvPr/>
        </p:nvSpPr>
        <p:spPr>
          <a:xfrm flipH="1">
            <a:off x="931093" y="3582266"/>
            <a:ext cx="3458936" cy="44268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800" b="0" dirty="0">
                <a:solidFill>
                  <a:srgbClr val="01E2BC"/>
                </a:solidFill>
                <a:latin typeface="迷你简综艺" panose="03000509000000000000" pitchFamily="65" charset="-122"/>
                <a:ea typeface="迷你简综艺" panose="03000509000000000000" pitchFamily="65" charset="-122"/>
                <a:cs typeface="Times New Roman" pitchFamily="18" charset="0"/>
              </a:rPr>
              <a:t>多特征回归问题</a:t>
            </a:r>
          </a:p>
        </p:txBody>
      </p:sp>
    </p:spTree>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机器学习模型</a:t>
            </a:r>
          </a:p>
        </p:txBody>
      </p:sp>
      <p:grpSp>
        <p:nvGrpSpPr>
          <p:cNvPr id="50179" name="组合 145"/>
          <p:cNvGrpSpPr>
            <a:grpSpLocks/>
          </p:cNvGrpSpPr>
          <p:nvPr/>
        </p:nvGrpSpPr>
        <p:grpSpPr bwMode="auto">
          <a:xfrm>
            <a:off x="271463" y="346075"/>
            <a:ext cx="842962" cy="390525"/>
            <a:chOff x="-29932" y="520698"/>
            <a:chExt cx="577569" cy="258806"/>
          </a:xfrm>
        </p:grpSpPr>
        <p:sp>
          <p:nvSpPr>
            <p:cNvPr id="147" name="箭头: V 形 146"/>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8" name="箭头: V 形 147"/>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49" name="箭头: V 形 148"/>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p:nvSpPr>
          <p:cNvPr id="43" name="矩形 42"/>
          <p:cNvSpPr/>
          <p:nvPr/>
        </p:nvSpPr>
        <p:spPr>
          <a:xfrm>
            <a:off x="2020166" y="2833687"/>
            <a:ext cx="1425575" cy="498475"/>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01E2BC"/>
                </a:solidFill>
                <a:latin typeface="迷你简综艺" panose="03000509000000000000" pitchFamily="65" charset="-122"/>
                <a:ea typeface="迷你简综艺" panose="03000509000000000000" pitchFamily="65" charset="-122"/>
              </a:rPr>
              <a:t>ARIMA</a:t>
            </a:r>
            <a:endParaRPr lang="zh-CN" altLang="en-US" sz="2400" dirty="0">
              <a:solidFill>
                <a:srgbClr val="01E2BC"/>
              </a:solidFill>
              <a:latin typeface="迷你简综艺" panose="03000509000000000000" pitchFamily="65" charset="-122"/>
              <a:ea typeface="迷你简综艺" panose="03000509000000000000" pitchFamily="65" charset="-122"/>
            </a:endParaRPr>
          </a:p>
        </p:txBody>
      </p:sp>
      <p:sp>
        <p:nvSpPr>
          <p:cNvPr id="62" name="矩形 61"/>
          <p:cNvSpPr/>
          <p:nvPr/>
        </p:nvSpPr>
        <p:spPr>
          <a:xfrm>
            <a:off x="5256537" y="2833687"/>
            <a:ext cx="1425575" cy="498475"/>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01E2BC"/>
                </a:solidFill>
                <a:latin typeface="迷你简综艺" panose="03000509000000000000" pitchFamily="65" charset="-122"/>
                <a:ea typeface="迷你简综艺" panose="03000509000000000000" pitchFamily="65" charset="-122"/>
              </a:rPr>
              <a:t>GBDT</a:t>
            </a:r>
            <a:endParaRPr lang="zh-CN" altLang="en-US" sz="2400" dirty="0">
              <a:solidFill>
                <a:srgbClr val="01E2BC"/>
              </a:solidFill>
              <a:latin typeface="迷你简综艺" panose="03000509000000000000" pitchFamily="65" charset="-122"/>
              <a:ea typeface="迷你简综艺" panose="03000509000000000000" pitchFamily="65" charset="-122"/>
            </a:endParaRPr>
          </a:p>
        </p:txBody>
      </p:sp>
      <p:sp>
        <p:nvSpPr>
          <p:cNvPr id="63" name="矩形 62"/>
          <p:cNvSpPr/>
          <p:nvPr/>
        </p:nvSpPr>
        <p:spPr>
          <a:xfrm>
            <a:off x="8492908" y="2833687"/>
            <a:ext cx="1425575" cy="498475"/>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01E2BC"/>
                </a:solidFill>
                <a:latin typeface="迷你简综艺" panose="03000509000000000000" pitchFamily="65" charset="-122"/>
                <a:ea typeface="迷你简综艺" panose="03000509000000000000" pitchFamily="65" charset="-122"/>
              </a:rPr>
              <a:t>GBDT</a:t>
            </a:r>
            <a:endParaRPr lang="zh-CN" altLang="en-US" sz="2400" dirty="0">
              <a:solidFill>
                <a:srgbClr val="01E2BC"/>
              </a:solidFill>
              <a:latin typeface="迷你简综艺" panose="03000509000000000000" pitchFamily="65" charset="-122"/>
              <a:ea typeface="迷你简综艺" panose="03000509000000000000" pitchFamily="65" charset="-122"/>
            </a:endParaRPr>
          </a:p>
        </p:txBody>
      </p:sp>
      <p:pic>
        <p:nvPicPr>
          <p:cNvPr id="64" name="图片 63"/>
          <p:cNvPicPr>
            <a:picLocks/>
          </p:cNvPicPr>
          <p:nvPr/>
        </p:nvPicPr>
        <p:blipFill>
          <a:blip r:embed="rId3"/>
          <a:stretch>
            <a:fillRect/>
          </a:stretch>
        </p:blipFill>
        <p:spPr>
          <a:xfrm>
            <a:off x="1832953" y="1478111"/>
            <a:ext cx="1800000" cy="1080000"/>
          </a:xfrm>
          <a:prstGeom prst="rect">
            <a:avLst/>
          </a:prstGeom>
        </p:spPr>
      </p:pic>
      <p:pic>
        <p:nvPicPr>
          <p:cNvPr id="65" name="图片 44"/>
          <p:cNvPicPr>
            <a:picLocks/>
          </p:cNvPicPr>
          <p:nvPr/>
        </p:nvPicPr>
        <p:blipFill>
          <a:blip r:embed="rId4" cstate="print">
            <a:extLst>
              <a:ext uri="{28A0092B-C50C-407E-A947-70E740481C1C}">
                <a14:useLocalDpi xmlns:a14="http://schemas.microsoft.com/office/drawing/2010/main" val="0"/>
              </a:ext>
            </a:extLst>
          </a:blip>
          <a:srcRect b="7021"/>
          <a:stretch>
            <a:fillRect/>
          </a:stretch>
        </p:blipFill>
        <p:spPr bwMode="auto">
          <a:xfrm>
            <a:off x="8305695" y="1478111"/>
            <a:ext cx="1800000" cy="1080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图片 45"/>
          <p:cNvPicPr>
            <a:picLocks/>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69324" y="1478111"/>
            <a:ext cx="180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连接符: 肘形 12"/>
          <p:cNvCxnSpPr>
            <a:stCxn id="64" idx="2"/>
            <a:endCxn id="43" idx="0"/>
          </p:cNvCxnSpPr>
          <p:nvPr/>
        </p:nvCxnSpPr>
        <p:spPr>
          <a:xfrm rot="16200000" flipH="1">
            <a:off x="2595165" y="2695898"/>
            <a:ext cx="275576" cy="1"/>
          </a:xfrm>
          <a:prstGeom prst="bent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6" idx="2"/>
            <a:endCxn id="62" idx="0"/>
          </p:cNvCxnSpPr>
          <p:nvPr/>
        </p:nvCxnSpPr>
        <p:spPr>
          <a:xfrm>
            <a:off x="5969324" y="2558111"/>
            <a:ext cx="1" cy="27557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5" idx="2"/>
            <a:endCxn id="63" idx="0"/>
          </p:cNvCxnSpPr>
          <p:nvPr/>
        </p:nvCxnSpPr>
        <p:spPr>
          <a:xfrm>
            <a:off x="9205695" y="2558767"/>
            <a:ext cx="1" cy="27492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020165" y="878684"/>
            <a:ext cx="1425575" cy="498475"/>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solidFill>
                  <a:srgbClr val="01E2BC"/>
                </a:solidFill>
                <a:latin typeface="迷你简综艺" panose="03000509000000000000" pitchFamily="65" charset="-122"/>
                <a:ea typeface="迷你简综艺" panose="03000509000000000000" pitchFamily="65" charset="-122"/>
              </a:rPr>
              <a:t>≈</a:t>
            </a:r>
            <a:r>
              <a:rPr lang="en-US" altLang="zh-CN" sz="2400" dirty="0">
                <a:solidFill>
                  <a:srgbClr val="01E2BC"/>
                </a:solidFill>
                <a:latin typeface="迷你简综艺" panose="03000509000000000000" pitchFamily="65" charset="-122"/>
                <a:ea typeface="迷你简综艺" panose="03000509000000000000" pitchFamily="65" charset="-122"/>
              </a:rPr>
              <a:t>1/2</a:t>
            </a:r>
            <a:endParaRPr lang="zh-CN" altLang="en-US" sz="2400" dirty="0">
              <a:solidFill>
                <a:srgbClr val="01E2BC"/>
              </a:solidFill>
              <a:latin typeface="迷你简综艺" panose="03000509000000000000" pitchFamily="65" charset="-122"/>
              <a:ea typeface="迷你简综艺" panose="03000509000000000000" pitchFamily="65" charset="-122"/>
            </a:endParaRPr>
          </a:p>
        </p:txBody>
      </p:sp>
      <p:sp>
        <p:nvSpPr>
          <p:cNvPr id="27" name="矩形 26"/>
          <p:cNvSpPr/>
          <p:nvPr/>
        </p:nvSpPr>
        <p:spPr>
          <a:xfrm>
            <a:off x="5256536" y="878684"/>
            <a:ext cx="1425575" cy="498475"/>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solidFill>
                  <a:srgbClr val="01E2BC"/>
                </a:solidFill>
                <a:latin typeface="迷你简综艺" panose="03000509000000000000" pitchFamily="65" charset="-122"/>
                <a:ea typeface="迷你简综艺" panose="03000509000000000000" pitchFamily="65" charset="-122"/>
              </a:rPr>
              <a:t>≈ </a:t>
            </a:r>
            <a:r>
              <a:rPr lang="en-US" altLang="zh-CN" sz="2400" dirty="0">
                <a:solidFill>
                  <a:srgbClr val="01E2BC"/>
                </a:solidFill>
                <a:latin typeface="迷你简综艺" panose="03000509000000000000" pitchFamily="65" charset="-122"/>
                <a:ea typeface="迷你简综艺" panose="03000509000000000000" pitchFamily="65" charset="-122"/>
              </a:rPr>
              <a:t>1/4</a:t>
            </a:r>
            <a:endParaRPr lang="zh-CN" altLang="en-US" sz="2400" dirty="0">
              <a:solidFill>
                <a:srgbClr val="01E2BC"/>
              </a:solidFill>
              <a:latin typeface="迷你简综艺" panose="03000509000000000000" pitchFamily="65" charset="-122"/>
              <a:ea typeface="迷你简综艺" panose="03000509000000000000" pitchFamily="65" charset="-122"/>
            </a:endParaRPr>
          </a:p>
        </p:txBody>
      </p:sp>
      <p:sp>
        <p:nvSpPr>
          <p:cNvPr id="28" name="矩形 27"/>
          <p:cNvSpPr/>
          <p:nvPr/>
        </p:nvSpPr>
        <p:spPr>
          <a:xfrm>
            <a:off x="8492907" y="878684"/>
            <a:ext cx="1425575" cy="498475"/>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solidFill>
                  <a:srgbClr val="01E2BC"/>
                </a:solidFill>
                <a:latin typeface="迷你简综艺" panose="03000509000000000000" pitchFamily="65" charset="-122"/>
                <a:ea typeface="迷你简综艺" panose="03000509000000000000" pitchFamily="65" charset="-122"/>
              </a:rPr>
              <a:t>≈ </a:t>
            </a:r>
            <a:r>
              <a:rPr lang="en-US" altLang="zh-CN" sz="2400" dirty="0">
                <a:solidFill>
                  <a:srgbClr val="01E2BC"/>
                </a:solidFill>
                <a:latin typeface="迷你简综艺" panose="03000509000000000000" pitchFamily="65" charset="-122"/>
                <a:ea typeface="迷你简综艺" panose="03000509000000000000" pitchFamily="65" charset="-122"/>
              </a:rPr>
              <a:t>1/4</a:t>
            </a:r>
            <a:endParaRPr lang="zh-CN" altLang="en-US" sz="2400" dirty="0">
              <a:solidFill>
                <a:srgbClr val="01E2BC"/>
              </a:solidFill>
              <a:latin typeface="迷你简综艺" panose="03000509000000000000" pitchFamily="65" charset="-122"/>
              <a:ea typeface="迷你简综艺" panose="03000509000000000000" pitchFamily="65" charset="-122"/>
            </a:endParaRPr>
          </a:p>
        </p:txBody>
      </p:sp>
      <p:graphicFrame>
        <p:nvGraphicFramePr>
          <p:cNvPr id="29" name="表格 28"/>
          <p:cNvGraphicFramePr>
            <a:graphicFrameLocks noGrp="1"/>
          </p:cNvGraphicFramePr>
          <p:nvPr>
            <p:extLst>
              <p:ext uri="{D42A27DB-BD31-4B8C-83A1-F6EECF244321}">
                <p14:modId xmlns:p14="http://schemas.microsoft.com/office/powerpoint/2010/main" val="2461270257"/>
              </p:ext>
            </p:extLst>
          </p:nvPr>
        </p:nvGraphicFramePr>
        <p:xfrm>
          <a:off x="4630411" y="3466804"/>
          <a:ext cx="2677824" cy="3188284"/>
        </p:xfrm>
        <a:graphic>
          <a:graphicData uri="http://schemas.openxmlformats.org/drawingml/2006/table">
            <a:tbl>
              <a:tblPr firstRow="1" bandRow="1">
                <a:tableStyleId>{F5AB1C69-6EDB-4FF4-983F-18BD219EF322}</a:tableStyleId>
              </a:tblPr>
              <a:tblGrid>
                <a:gridCol w="1338912">
                  <a:extLst>
                    <a:ext uri="{9D8B030D-6E8A-4147-A177-3AD203B41FA5}">
                      <a16:colId xmlns:a16="http://schemas.microsoft.com/office/drawing/2014/main" val="20000"/>
                    </a:ext>
                  </a:extLst>
                </a:gridCol>
                <a:gridCol w="1338912">
                  <a:extLst>
                    <a:ext uri="{9D8B030D-6E8A-4147-A177-3AD203B41FA5}">
                      <a16:colId xmlns:a16="http://schemas.microsoft.com/office/drawing/2014/main" val="20001"/>
                    </a:ext>
                  </a:extLst>
                </a:gridCol>
              </a:tblGrid>
              <a:tr h="289844">
                <a:tc>
                  <a:txBody>
                    <a:bodyPr/>
                    <a:lstStyle/>
                    <a:p>
                      <a:pPr algn="ctr" rtl="0" fontAlgn="ctr"/>
                      <a:r>
                        <a:rPr lang="en-US" sz="1100" b="0" i="0" u="none" strike="noStrike" dirty="0">
                          <a:solidFill>
                            <a:srgbClr val="01E2BC"/>
                          </a:solidFill>
                          <a:effectLst/>
                          <a:latin typeface="迷你简综艺" panose="03000509000000000000" pitchFamily="65" charset="-122"/>
                          <a:ea typeface="迷你简综艺" panose="03000509000000000000" pitchFamily="65" charset="-122"/>
                        </a:rPr>
                        <a:t>holiday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100" b="0" i="0" u="none" strike="noStrike" dirty="0">
                          <a:solidFill>
                            <a:srgbClr val="01E2BC"/>
                          </a:solidFill>
                          <a:effectLst/>
                          <a:latin typeface="迷你简综艺" panose="03000509000000000000" pitchFamily="65" charset="-122"/>
                          <a:ea typeface="迷你简综艺" panose="03000509000000000000" pitchFamily="65" charset="-122"/>
                        </a:rPr>
                        <a:t>0.34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89844">
                <a:tc>
                  <a:txBody>
                    <a:bodyPr/>
                    <a:lstStyle/>
                    <a:p>
                      <a:pPr algn="ctr" rtl="0" fontAlgn="ctr"/>
                      <a:r>
                        <a:rPr lang="en-US" sz="1100" b="0" i="0" u="none" strike="noStrike" dirty="0" err="1">
                          <a:solidFill>
                            <a:srgbClr val="01E2BC"/>
                          </a:solidFill>
                          <a:effectLst/>
                          <a:latin typeface="迷你简综艺" panose="03000509000000000000" pitchFamily="65" charset="-122"/>
                          <a:ea typeface="迷你简综艺" panose="03000509000000000000" pitchFamily="65" charset="-122"/>
                        </a:rPr>
                        <a:t>dow</a:t>
                      </a:r>
                      <a:endParaRPr lang="en-US" sz="1100" b="0" i="0" u="none" strike="noStrike" dirty="0">
                        <a:solidFill>
                          <a:srgbClr val="01E2BC"/>
                        </a:solidFill>
                        <a:effectLst/>
                        <a:latin typeface="迷你简综艺" panose="03000509000000000000" pitchFamily="65" charset="-122"/>
                        <a:ea typeface="迷你简综艺" panose="03000509000000000000" pitchFamily="65"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100" b="0" i="0" u="none" strike="noStrike">
                          <a:solidFill>
                            <a:srgbClr val="01E2BC"/>
                          </a:solidFill>
                          <a:effectLst/>
                          <a:latin typeface="迷你简综艺" panose="03000509000000000000" pitchFamily="65" charset="-122"/>
                          <a:ea typeface="迷你简综艺" panose="03000509000000000000" pitchFamily="65" charset="-122"/>
                        </a:rPr>
                        <a:t>0.16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98564147"/>
                  </a:ext>
                </a:extLst>
              </a:tr>
              <a:tr h="289844">
                <a:tc>
                  <a:txBody>
                    <a:bodyPr/>
                    <a:lstStyle/>
                    <a:p>
                      <a:pPr algn="ctr" rtl="0" fontAlgn="ctr"/>
                      <a:r>
                        <a:rPr lang="en-US" sz="1100" b="0" i="0" u="none" strike="noStrike" dirty="0">
                          <a:solidFill>
                            <a:srgbClr val="01E2BC"/>
                          </a:solidFill>
                          <a:effectLst/>
                          <a:latin typeface="迷你简综艺" panose="03000509000000000000" pitchFamily="65" charset="-122"/>
                          <a:ea typeface="迷你简综艺" panose="03000509000000000000" pitchFamily="65" charset="-122"/>
                        </a:rPr>
                        <a:t>b365_power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100" b="0" i="0" u="none" strike="noStrike">
                          <a:solidFill>
                            <a:srgbClr val="01E2BC"/>
                          </a:solidFill>
                          <a:effectLst/>
                          <a:latin typeface="迷你简综艺" panose="03000509000000000000" pitchFamily="65" charset="-122"/>
                          <a:ea typeface="迷你简综艺" panose="03000509000000000000" pitchFamily="65" charset="-122"/>
                        </a:rPr>
                        <a:t>0.12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413797598"/>
                  </a:ext>
                </a:extLst>
              </a:tr>
              <a:tr h="289844">
                <a:tc>
                  <a:txBody>
                    <a:bodyPr/>
                    <a:lstStyle/>
                    <a:p>
                      <a:pPr algn="ctr" rtl="0" fontAlgn="ctr"/>
                      <a:r>
                        <a:rPr lang="en-US" sz="1100" b="0" i="0" u="none" strike="noStrike" dirty="0">
                          <a:solidFill>
                            <a:srgbClr val="01E2BC"/>
                          </a:solidFill>
                          <a:effectLst/>
                          <a:latin typeface="迷你简综艺" panose="03000509000000000000" pitchFamily="65" charset="-122"/>
                          <a:ea typeface="迷你简综艺" panose="03000509000000000000" pitchFamily="65" charset="-122"/>
                        </a:rPr>
                        <a:t>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100" b="0" i="0" u="none" strike="noStrike" dirty="0">
                          <a:solidFill>
                            <a:srgbClr val="01E2BC"/>
                          </a:solidFill>
                          <a:effectLst/>
                          <a:latin typeface="迷你简综艺" panose="03000509000000000000" pitchFamily="65" charset="-122"/>
                          <a:ea typeface="迷你简综艺" panose="03000509000000000000" pitchFamily="65" charset="-122"/>
                        </a:rPr>
                        <a:t>0.11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970055805"/>
                  </a:ext>
                </a:extLst>
              </a:tr>
              <a:tr h="289844">
                <a:tc>
                  <a:txBody>
                    <a:bodyPr/>
                    <a:lstStyle/>
                    <a:p>
                      <a:pPr algn="ctr" rtl="0" fontAlgn="ctr"/>
                      <a:r>
                        <a:rPr lang="en-US" sz="1100" b="0" i="0" u="none" strike="noStrike">
                          <a:solidFill>
                            <a:srgbClr val="01E2BC"/>
                          </a:solidFill>
                          <a:effectLst/>
                          <a:latin typeface="迷你简综艺" panose="03000509000000000000" pitchFamily="65" charset="-122"/>
                          <a:ea typeface="迷你简综艺" panose="03000509000000000000" pitchFamily="65" charset="-122"/>
                        </a:rPr>
                        <a:t>doy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100" b="0" i="0" u="none" strike="noStrike" dirty="0">
                          <a:solidFill>
                            <a:srgbClr val="01E2BC"/>
                          </a:solidFill>
                          <a:effectLst/>
                          <a:latin typeface="迷你简综艺" panose="03000509000000000000" pitchFamily="65" charset="-122"/>
                          <a:ea typeface="迷你简综艺" panose="03000509000000000000" pitchFamily="65" charset="-122"/>
                        </a:rPr>
                        <a:t>0.07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33972488"/>
                  </a:ext>
                </a:extLst>
              </a:tr>
              <a:tr h="289844">
                <a:tc>
                  <a:txBody>
                    <a:bodyPr/>
                    <a:lstStyle/>
                    <a:p>
                      <a:pPr algn="ctr" rtl="0" fontAlgn="ctr"/>
                      <a:r>
                        <a:rPr lang="en-US" sz="1100" b="0" i="0" u="none" strike="noStrike" dirty="0">
                          <a:solidFill>
                            <a:srgbClr val="01E2BC"/>
                          </a:solidFill>
                          <a:effectLst/>
                          <a:latin typeface="迷你简综艺" panose="03000509000000000000" pitchFamily="65" charset="-122"/>
                          <a:ea typeface="迷你简综艺" panose="03000509000000000000" pitchFamily="65" charset="-122"/>
                        </a:rPr>
                        <a:t>b61_power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100" b="0" i="0" u="none" strike="noStrike" dirty="0">
                          <a:solidFill>
                            <a:srgbClr val="01E2BC"/>
                          </a:solidFill>
                          <a:effectLst/>
                          <a:latin typeface="迷你简综艺" panose="03000509000000000000" pitchFamily="65" charset="-122"/>
                          <a:ea typeface="迷你简综艺" panose="03000509000000000000" pitchFamily="65" charset="-122"/>
                        </a:rPr>
                        <a:t>0.04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146995049"/>
                  </a:ext>
                </a:extLst>
              </a:tr>
              <a:tr h="289844">
                <a:tc>
                  <a:txBody>
                    <a:bodyPr/>
                    <a:lstStyle/>
                    <a:p>
                      <a:pPr algn="ctr" rtl="0" fontAlgn="ctr"/>
                      <a:r>
                        <a:rPr lang="en-US" sz="1100" b="0" i="0" u="none" strike="noStrike" dirty="0" err="1">
                          <a:solidFill>
                            <a:schemeClr val="bg1"/>
                          </a:solidFill>
                          <a:effectLst/>
                          <a:latin typeface="迷你简综艺" panose="03000509000000000000" pitchFamily="65" charset="-122"/>
                          <a:ea typeface="迷你简综艺" panose="03000509000000000000" pitchFamily="65" charset="-122"/>
                        </a:rPr>
                        <a:t>temperature_high</a:t>
                      </a:r>
                      <a:endParaRPr lang="en-US" sz="1100" b="0" i="0" u="none" strike="noStrike" dirty="0">
                        <a:solidFill>
                          <a:schemeClr val="bg1"/>
                        </a:solidFill>
                        <a:effectLst/>
                        <a:latin typeface="迷你简综艺" panose="03000509000000000000" pitchFamily="65" charset="-122"/>
                        <a:ea typeface="迷你简综艺" panose="03000509000000000000" pitchFamily="65"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100" b="0" i="0" u="none" strike="noStrike" dirty="0">
                          <a:solidFill>
                            <a:schemeClr val="bg1"/>
                          </a:solidFill>
                          <a:effectLst/>
                          <a:latin typeface="迷你简综艺" panose="03000509000000000000" pitchFamily="65" charset="-122"/>
                          <a:ea typeface="迷你简综艺" panose="03000509000000000000" pitchFamily="65" charset="-122"/>
                        </a:rPr>
                        <a:t>0.04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901188077"/>
                  </a:ext>
                </a:extLst>
              </a:tr>
              <a:tr h="289844">
                <a:tc>
                  <a:txBody>
                    <a:bodyPr/>
                    <a:lstStyle/>
                    <a:p>
                      <a:pPr algn="ctr" rtl="0" fontAlgn="ctr"/>
                      <a:r>
                        <a:rPr lang="en-US" sz="1100" b="0" i="0" u="none" strike="noStrike">
                          <a:solidFill>
                            <a:schemeClr val="bg1"/>
                          </a:solidFill>
                          <a:effectLst/>
                          <a:latin typeface="迷你简综艺" panose="03000509000000000000" pitchFamily="65" charset="-122"/>
                          <a:ea typeface="迷你简综艺" panose="03000509000000000000" pitchFamily="65" charset="-122"/>
                        </a:rPr>
                        <a:t>temperature_low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100" b="0" i="0" u="none" strike="noStrike" dirty="0">
                          <a:solidFill>
                            <a:schemeClr val="bg1"/>
                          </a:solidFill>
                          <a:effectLst/>
                          <a:latin typeface="迷你简综艺" panose="03000509000000000000" pitchFamily="65" charset="-122"/>
                          <a:ea typeface="迷你简综艺" panose="03000509000000000000" pitchFamily="65" charset="-122"/>
                        </a:rPr>
                        <a:t>0.04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81010677"/>
                  </a:ext>
                </a:extLst>
              </a:tr>
              <a:tr h="289844">
                <a:tc>
                  <a:txBody>
                    <a:bodyPr/>
                    <a:lstStyle/>
                    <a:p>
                      <a:pPr algn="ctr" rtl="0" fontAlgn="ctr"/>
                      <a:r>
                        <a:rPr lang="en-US" sz="1100" b="0" i="0" u="none" strike="noStrike" dirty="0">
                          <a:solidFill>
                            <a:srgbClr val="01E2BC"/>
                          </a:solidFill>
                          <a:effectLst/>
                          <a:latin typeface="迷你简综艺" panose="03000509000000000000" pitchFamily="65" charset="-122"/>
                          <a:ea typeface="迷你简综艺" panose="03000509000000000000" pitchFamily="65" charset="-122"/>
                        </a:rPr>
                        <a:t>b31_power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100" b="0" i="0" u="none" strike="noStrike" dirty="0">
                          <a:solidFill>
                            <a:srgbClr val="01E2BC"/>
                          </a:solidFill>
                          <a:effectLst/>
                          <a:latin typeface="迷你简综艺" panose="03000509000000000000" pitchFamily="65" charset="-122"/>
                          <a:ea typeface="迷你简综艺" panose="03000509000000000000" pitchFamily="65" charset="-122"/>
                        </a:rPr>
                        <a:t>0.03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79549721"/>
                  </a:ext>
                </a:extLst>
              </a:tr>
              <a:tr h="289844">
                <a:tc>
                  <a:txBody>
                    <a:bodyPr/>
                    <a:lstStyle/>
                    <a:p>
                      <a:pPr algn="ctr" rtl="0" fontAlgn="ctr"/>
                      <a:r>
                        <a:rPr lang="en-US" sz="1100" b="0" i="0" u="none" strike="noStrike">
                          <a:solidFill>
                            <a:srgbClr val="01E2BC"/>
                          </a:solidFill>
                          <a:effectLst/>
                          <a:latin typeface="迷你简综艺" panose="03000509000000000000" pitchFamily="65" charset="-122"/>
                          <a:ea typeface="迷你简综艺" panose="03000509000000000000" pitchFamily="65" charset="-122"/>
                        </a:rPr>
                        <a:t>woy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100" b="0" i="0" u="none" strike="noStrike" dirty="0">
                          <a:solidFill>
                            <a:srgbClr val="01E2BC"/>
                          </a:solidFill>
                          <a:effectLst/>
                          <a:latin typeface="迷你简综艺" panose="03000509000000000000" pitchFamily="65" charset="-122"/>
                          <a:ea typeface="迷你简综艺" panose="03000509000000000000" pitchFamily="65" charset="-122"/>
                        </a:rPr>
                        <a:t>0.02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19894317"/>
                  </a:ext>
                </a:extLst>
              </a:tr>
              <a:tr h="289844">
                <a:tc>
                  <a:txBody>
                    <a:bodyPr/>
                    <a:lstStyle/>
                    <a:p>
                      <a:pPr algn="ctr" rtl="0" fontAlgn="ctr"/>
                      <a:r>
                        <a:rPr lang="en-US" sz="1100" b="0" i="0" u="none" strike="noStrike">
                          <a:solidFill>
                            <a:srgbClr val="01E2BC"/>
                          </a:solidFill>
                          <a:effectLst/>
                          <a:latin typeface="迷你简综艺" panose="03000509000000000000" pitchFamily="65" charset="-122"/>
                          <a:ea typeface="迷你简综艺" panose="03000509000000000000" pitchFamily="65" charset="-122"/>
                        </a:rPr>
                        <a:t>moy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100" b="0" i="0" u="none" strike="noStrike" dirty="0">
                          <a:solidFill>
                            <a:srgbClr val="01E2BC"/>
                          </a:solidFill>
                          <a:effectLst/>
                          <a:latin typeface="迷你简综艺" panose="03000509000000000000" pitchFamily="65" charset="-122"/>
                          <a:ea typeface="迷你简综艺" panose="03000509000000000000" pitchFamily="65" charset="-122"/>
                        </a:rPr>
                        <a:t>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590482612"/>
                  </a:ext>
                </a:extLst>
              </a:tr>
            </a:tbl>
          </a:graphicData>
        </a:graphic>
      </p:graphicFrame>
      <p:grpSp>
        <p:nvGrpSpPr>
          <p:cNvPr id="30" name="组合 59"/>
          <p:cNvGrpSpPr>
            <a:grpSpLocks/>
          </p:cNvGrpSpPr>
          <p:nvPr/>
        </p:nvGrpSpPr>
        <p:grpSpPr bwMode="auto">
          <a:xfrm>
            <a:off x="1880578" y="4433562"/>
            <a:ext cx="1685925" cy="758825"/>
            <a:chOff x="1082572" y="2829322"/>
            <a:chExt cx="3641943" cy="1148103"/>
          </a:xfrm>
        </p:grpSpPr>
        <p:grpSp>
          <p:nvGrpSpPr>
            <p:cNvPr id="31" name="组合 60"/>
            <p:cNvGrpSpPr>
              <a:grpSpLocks/>
            </p:cNvGrpSpPr>
            <p:nvPr/>
          </p:nvGrpSpPr>
          <p:grpSpPr bwMode="auto">
            <a:xfrm>
              <a:off x="1082572" y="2829322"/>
              <a:ext cx="937955" cy="1148103"/>
              <a:chOff x="1090192" y="2829322"/>
              <a:chExt cx="937955" cy="1148103"/>
            </a:xfrm>
          </p:grpSpPr>
          <p:sp>
            <p:nvSpPr>
              <p:cNvPr id="44" name="任意多边形 7"/>
              <p:cNvSpPr/>
              <p:nvPr/>
            </p:nvSpPr>
            <p:spPr>
              <a:xfrm rot="5400000">
                <a:off x="917804" y="3685898"/>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5" name="任意多边形 9"/>
              <p:cNvSpPr/>
              <p:nvPr/>
            </p:nvSpPr>
            <p:spPr>
              <a:xfrm>
                <a:off x="1149761" y="3917855"/>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6" name="任意多边形 11"/>
              <p:cNvSpPr/>
              <p:nvPr/>
            </p:nvSpPr>
            <p:spPr>
              <a:xfrm rot="16200000" flipV="1">
                <a:off x="917804" y="3061279"/>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7" name="任意多边形 18"/>
              <p:cNvSpPr/>
              <p:nvPr/>
            </p:nvSpPr>
            <p:spPr>
              <a:xfrm>
                <a:off x="1367969" y="2836528"/>
                <a:ext cx="497251" cy="52842"/>
              </a:xfrm>
              <a:custGeom>
                <a:avLst/>
                <a:gdLst>
                  <a:gd name="connsiteX0" fmla="*/ 50006 w 521225"/>
                  <a:gd name="connsiteY0" fmla="*/ 0 h 50006"/>
                  <a:gd name="connsiteX1" fmla="*/ 471219 w 521225"/>
                  <a:gd name="connsiteY1" fmla="*/ 0 h 50006"/>
                  <a:gd name="connsiteX2" fmla="*/ 521225 w 521225"/>
                  <a:gd name="connsiteY2" fmla="*/ 50006 h 50006"/>
                  <a:gd name="connsiteX3" fmla="*/ 0 w 521225"/>
                  <a:gd name="connsiteY3" fmla="*/ 50006 h 50006"/>
                  <a:gd name="connsiteX4" fmla="*/ 50006 w 521225"/>
                  <a:gd name="connsiteY4" fmla="*/ 0 h 50006"/>
                  <a:gd name="connsiteX0" fmla="*/ 0 w 521225"/>
                  <a:gd name="connsiteY0" fmla="*/ 50006 h 141446"/>
                  <a:gd name="connsiteX1" fmla="*/ 50006 w 521225"/>
                  <a:gd name="connsiteY1" fmla="*/ 0 h 141446"/>
                  <a:gd name="connsiteX2" fmla="*/ 471219 w 521225"/>
                  <a:gd name="connsiteY2" fmla="*/ 0 h 141446"/>
                  <a:gd name="connsiteX3" fmla="*/ 521225 w 521225"/>
                  <a:gd name="connsiteY3" fmla="*/ 50006 h 141446"/>
                  <a:gd name="connsiteX4" fmla="*/ 91440 w 521225"/>
                  <a:gd name="connsiteY4" fmla="*/ 141446 h 141446"/>
                  <a:gd name="connsiteX0" fmla="*/ 0 w 521225"/>
                  <a:gd name="connsiteY0" fmla="*/ 50006 h 50006"/>
                  <a:gd name="connsiteX1" fmla="*/ 50006 w 521225"/>
                  <a:gd name="connsiteY1" fmla="*/ 0 h 50006"/>
                  <a:gd name="connsiteX2" fmla="*/ 471219 w 521225"/>
                  <a:gd name="connsiteY2" fmla="*/ 0 h 50006"/>
                  <a:gd name="connsiteX3" fmla="*/ 521225 w 521225"/>
                  <a:gd name="connsiteY3" fmla="*/ 50006 h 50006"/>
                  <a:gd name="connsiteX0" fmla="*/ 0 w 471219"/>
                  <a:gd name="connsiteY0" fmla="*/ 0 h 50006"/>
                  <a:gd name="connsiteX1" fmla="*/ 421213 w 471219"/>
                  <a:gd name="connsiteY1" fmla="*/ 0 h 50006"/>
                  <a:gd name="connsiteX2" fmla="*/ 471219 w 471219"/>
                  <a:gd name="connsiteY2" fmla="*/ 50006 h 50006"/>
                </a:gdLst>
                <a:ahLst/>
                <a:cxnLst>
                  <a:cxn ang="0">
                    <a:pos x="connsiteX0" y="connsiteY0"/>
                  </a:cxn>
                  <a:cxn ang="0">
                    <a:pos x="connsiteX1" y="connsiteY1"/>
                  </a:cxn>
                  <a:cxn ang="0">
                    <a:pos x="connsiteX2" y="connsiteY2"/>
                  </a:cxn>
                </a:cxnLst>
                <a:rect l="l" t="t" r="r" b="b"/>
                <a:pathLst>
                  <a:path w="471219" h="50006">
                    <a:moveTo>
                      <a:pt x="0" y="0"/>
                    </a:moveTo>
                    <a:lnTo>
                      <a:pt x="421213" y="0"/>
                    </a:lnTo>
                    <a:lnTo>
                      <a:pt x="471219" y="50006"/>
                    </a:lnTo>
                  </a:path>
                </a:pathLst>
              </a:cu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任意多边形 12"/>
              <p:cNvSpPr/>
              <p:nvPr/>
            </p:nvSpPr>
            <p:spPr>
              <a:xfrm flipV="1">
                <a:off x="1149761" y="2829322"/>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9" name="组合 76"/>
              <p:cNvGrpSpPr>
                <a:grpSpLocks/>
              </p:cNvGrpSpPr>
              <p:nvPr/>
            </p:nvGrpSpPr>
            <p:grpSpPr bwMode="auto">
              <a:xfrm>
                <a:off x="1508019" y="3947640"/>
                <a:ext cx="520128" cy="0"/>
                <a:chOff x="1631394" y="5381691"/>
                <a:chExt cx="707830" cy="0"/>
              </a:xfrm>
            </p:grpSpPr>
            <p:cxnSp>
              <p:nvCxnSpPr>
                <p:cNvPr id="50" name="直接连接符 49"/>
                <p:cNvCxnSpPr/>
                <p:nvPr/>
              </p:nvCxnSpPr>
              <p:spPr>
                <a:xfrm>
                  <a:off x="1632144" y="6391977"/>
                  <a:ext cx="709368" cy="0"/>
                </a:xfrm>
                <a:prstGeom prst="line">
                  <a:avLst/>
                </a:pr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p:cNvCxnSpPr/>
                <p:nvPr/>
              </p:nvCxnSpPr>
              <p:spPr>
                <a:xfrm>
                  <a:off x="2248173" y="6391977"/>
                  <a:ext cx="93338" cy="0"/>
                </a:xfrm>
                <a:prstGeom prst="line">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2" name="组合 61"/>
            <p:cNvGrpSpPr>
              <a:grpSpLocks/>
            </p:cNvGrpSpPr>
            <p:nvPr/>
          </p:nvGrpSpPr>
          <p:grpSpPr bwMode="auto">
            <a:xfrm flipH="1" flipV="1">
              <a:off x="3786560" y="2829322"/>
              <a:ext cx="937955" cy="1148103"/>
              <a:chOff x="1090192" y="2829322"/>
              <a:chExt cx="937955" cy="1148103"/>
            </a:xfrm>
          </p:grpSpPr>
          <p:sp>
            <p:nvSpPr>
              <p:cNvPr id="34" name="任意多边形 7"/>
              <p:cNvSpPr/>
              <p:nvPr/>
            </p:nvSpPr>
            <p:spPr>
              <a:xfrm rot="5400000">
                <a:off x="917804" y="3685898"/>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5" name="任意多边形 9"/>
              <p:cNvSpPr/>
              <p:nvPr/>
            </p:nvSpPr>
            <p:spPr>
              <a:xfrm>
                <a:off x="1149761" y="3917855"/>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任意多边形 11"/>
              <p:cNvSpPr/>
              <p:nvPr/>
            </p:nvSpPr>
            <p:spPr>
              <a:xfrm rot="16200000" flipV="1">
                <a:off x="917804" y="3061279"/>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任意多边形 18"/>
              <p:cNvSpPr/>
              <p:nvPr/>
            </p:nvSpPr>
            <p:spPr>
              <a:xfrm>
                <a:off x="1367966" y="2836527"/>
                <a:ext cx="497254" cy="52842"/>
              </a:xfrm>
              <a:custGeom>
                <a:avLst/>
                <a:gdLst>
                  <a:gd name="connsiteX0" fmla="*/ 50006 w 521225"/>
                  <a:gd name="connsiteY0" fmla="*/ 0 h 50006"/>
                  <a:gd name="connsiteX1" fmla="*/ 471219 w 521225"/>
                  <a:gd name="connsiteY1" fmla="*/ 0 h 50006"/>
                  <a:gd name="connsiteX2" fmla="*/ 521225 w 521225"/>
                  <a:gd name="connsiteY2" fmla="*/ 50006 h 50006"/>
                  <a:gd name="connsiteX3" fmla="*/ 0 w 521225"/>
                  <a:gd name="connsiteY3" fmla="*/ 50006 h 50006"/>
                  <a:gd name="connsiteX4" fmla="*/ 50006 w 521225"/>
                  <a:gd name="connsiteY4" fmla="*/ 0 h 50006"/>
                  <a:gd name="connsiteX0" fmla="*/ 0 w 521225"/>
                  <a:gd name="connsiteY0" fmla="*/ 50006 h 141446"/>
                  <a:gd name="connsiteX1" fmla="*/ 50006 w 521225"/>
                  <a:gd name="connsiteY1" fmla="*/ 0 h 141446"/>
                  <a:gd name="connsiteX2" fmla="*/ 471219 w 521225"/>
                  <a:gd name="connsiteY2" fmla="*/ 0 h 141446"/>
                  <a:gd name="connsiteX3" fmla="*/ 521225 w 521225"/>
                  <a:gd name="connsiteY3" fmla="*/ 50006 h 141446"/>
                  <a:gd name="connsiteX4" fmla="*/ 91440 w 521225"/>
                  <a:gd name="connsiteY4" fmla="*/ 141446 h 141446"/>
                  <a:gd name="connsiteX0" fmla="*/ 0 w 521225"/>
                  <a:gd name="connsiteY0" fmla="*/ 50006 h 50006"/>
                  <a:gd name="connsiteX1" fmla="*/ 50006 w 521225"/>
                  <a:gd name="connsiteY1" fmla="*/ 0 h 50006"/>
                  <a:gd name="connsiteX2" fmla="*/ 471219 w 521225"/>
                  <a:gd name="connsiteY2" fmla="*/ 0 h 50006"/>
                  <a:gd name="connsiteX3" fmla="*/ 521225 w 521225"/>
                  <a:gd name="connsiteY3" fmla="*/ 50006 h 50006"/>
                  <a:gd name="connsiteX0" fmla="*/ 0 w 471219"/>
                  <a:gd name="connsiteY0" fmla="*/ 0 h 50006"/>
                  <a:gd name="connsiteX1" fmla="*/ 421213 w 471219"/>
                  <a:gd name="connsiteY1" fmla="*/ 0 h 50006"/>
                  <a:gd name="connsiteX2" fmla="*/ 471219 w 471219"/>
                  <a:gd name="connsiteY2" fmla="*/ 50006 h 50006"/>
                </a:gdLst>
                <a:ahLst/>
                <a:cxnLst>
                  <a:cxn ang="0">
                    <a:pos x="connsiteX0" y="connsiteY0"/>
                  </a:cxn>
                  <a:cxn ang="0">
                    <a:pos x="connsiteX1" y="connsiteY1"/>
                  </a:cxn>
                  <a:cxn ang="0">
                    <a:pos x="connsiteX2" y="connsiteY2"/>
                  </a:cxn>
                </a:cxnLst>
                <a:rect l="l" t="t" r="r" b="b"/>
                <a:pathLst>
                  <a:path w="471219" h="50006">
                    <a:moveTo>
                      <a:pt x="0" y="0"/>
                    </a:moveTo>
                    <a:lnTo>
                      <a:pt x="421213" y="0"/>
                    </a:lnTo>
                    <a:lnTo>
                      <a:pt x="471219" y="50006"/>
                    </a:lnTo>
                  </a:path>
                </a:pathLst>
              </a:cu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任意多边形 12"/>
              <p:cNvSpPr/>
              <p:nvPr/>
            </p:nvSpPr>
            <p:spPr>
              <a:xfrm flipV="1">
                <a:off x="1149761" y="2829322"/>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40" name="组合 68"/>
              <p:cNvGrpSpPr>
                <a:grpSpLocks/>
              </p:cNvGrpSpPr>
              <p:nvPr/>
            </p:nvGrpSpPr>
            <p:grpSpPr bwMode="auto">
              <a:xfrm>
                <a:off x="1508019" y="3947640"/>
                <a:ext cx="520128" cy="0"/>
                <a:chOff x="1631394" y="5381691"/>
                <a:chExt cx="707830" cy="0"/>
              </a:xfrm>
            </p:grpSpPr>
            <p:cxnSp>
              <p:nvCxnSpPr>
                <p:cNvPr id="41" name="直接连接符 40"/>
                <p:cNvCxnSpPr/>
                <p:nvPr/>
              </p:nvCxnSpPr>
              <p:spPr>
                <a:xfrm>
                  <a:off x="1632144" y="6391977"/>
                  <a:ext cx="709368" cy="0"/>
                </a:xfrm>
                <a:prstGeom prst="line">
                  <a:avLst/>
                </a:pr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p:cNvCxnSpPr/>
                <p:nvPr/>
              </p:nvCxnSpPr>
              <p:spPr>
                <a:xfrm>
                  <a:off x="2248173" y="6391977"/>
                  <a:ext cx="93338" cy="0"/>
                </a:xfrm>
                <a:prstGeom prst="line">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33" name="矩形 32"/>
            <p:cNvSpPr/>
            <p:nvPr/>
          </p:nvSpPr>
          <p:spPr>
            <a:xfrm>
              <a:off x="1140872" y="2889370"/>
              <a:ext cx="3515057" cy="1028009"/>
            </a:xfrm>
            <a:prstGeom prst="rect">
              <a:avLst/>
            </a:prstGeom>
            <a:noFill/>
            <a:ln w="12700">
              <a:solidFill>
                <a:schemeClr val="bg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52" name="TextBox 31"/>
          <p:cNvSpPr txBox="1"/>
          <p:nvPr/>
        </p:nvSpPr>
        <p:spPr>
          <a:xfrm flipH="1">
            <a:off x="1432107" y="4678447"/>
            <a:ext cx="2586331" cy="338554"/>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zh-CN" altLang="en-US" sz="2000" dirty="0">
                <a:effectLst>
                  <a:outerShdw blurRad="266700" algn="tl" rotWithShape="0">
                    <a:schemeClr val="tx2">
                      <a:lumMod val="40000"/>
                      <a:lumOff val="60000"/>
                      <a:alpha val="55000"/>
                    </a:schemeClr>
                  </a:outerShdw>
                </a:effectLst>
                <a:latin typeface="Arial Rounded MT Bold" pitchFamily="34" charset="0"/>
                <a:cs typeface="Times New Roman" pitchFamily="18" charset="0"/>
              </a:rPr>
              <a:t>特征重要度</a:t>
            </a:r>
          </a:p>
        </p:txBody>
      </p:sp>
      <p:graphicFrame>
        <p:nvGraphicFramePr>
          <p:cNvPr id="53" name="表格 52"/>
          <p:cNvGraphicFramePr>
            <a:graphicFrameLocks noGrp="1"/>
          </p:cNvGraphicFramePr>
          <p:nvPr>
            <p:extLst>
              <p:ext uri="{D42A27DB-BD31-4B8C-83A1-F6EECF244321}">
                <p14:modId xmlns:p14="http://schemas.microsoft.com/office/powerpoint/2010/main" val="177325509"/>
              </p:ext>
            </p:extLst>
          </p:nvPr>
        </p:nvGraphicFramePr>
        <p:xfrm>
          <a:off x="7866782" y="3466804"/>
          <a:ext cx="2677824" cy="3188284"/>
        </p:xfrm>
        <a:graphic>
          <a:graphicData uri="http://schemas.openxmlformats.org/drawingml/2006/table">
            <a:tbl>
              <a:tblPr firstRow="1" bandRow="1">
                <a:tableStyleId>{F5AB1C69-6EDB-4FF4-983F-18BD219EF322}</a:tableStyleId>
              </a:tblPr>
              <a:tblGrid>
                <a:gridCol w="1338912">
                  <a:extLst>
                    <a:ext uri="{9D8B030D-6E8A-4147-A177-3AD203B41FA5}">
                      <a16:colId xmlns:a16="http://schemas.microsoft.com/office/drawing/2014/main" val="20000"/>
                    </a:ext>
                  </a:extLst>
                </a:gridCol>
                <a:gridCol w="1338912">
                  <a:extLst>
                    <a:ext uri="{9D8B030D-6E8A-4147-A177-3AD203B41FA5}">
                      <a16:colId xmlns:a16="http://schemas.microsoft.com/office/drawing/2014/main" val="20001"/>
                    </a:ext>
                  </a:extLst>
                </a:gridCol>
              </a:tblGrid>
              <a:tr h="289844">
                <a:tc>
                  <a:txBody>
                    <a:bodyPr/>
                    <a:lstStyle/>
                    <a:p>
                      <a:pPr algn="ctr" rtl="0" fontAlgn="ctr"/>
                      <a:r>
                        <a:rPr lang="en-US" sz="1100" b="0" i="0" u="none" strike="noStrike" dirty="0" err="1">
                          <a:solidFill>
                            <a:schemeClr val="bg1"/>
                          </a:solidFill>
                          <a:effectLst/>
                          <a:latin typeface="迷你简综艺" panose="03000509000000000000" pitchFamily="65" charset="-122"/>
                          <a:ea typeface="迷你简综艺" panose="03000509000000000000" pitchFamily="65" charset="-122"/>
                        </a:rPr>
                        <a:t>temperature_high</a:t>
                      </a:r>
                      <a:endParaRPr lang="en-US" sz="1100" b="0" i="0" u="none" strike="noStrike" dirty="0">
                        <a:solidFill>
                          <a:schemeClr val="bg1"/>
                        </a:solidFill>
                        <a:effectLst/>
                        <a:latin typeface="迷你简综艺" panose="03000509000000000000" pitchFamily="65" charset="-122"/>
                        <a:ea typeface="迷你简综艺" panose="03000509000000000000" pitchFamily="65"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100" b="0" i="0" u="none" strike="noStrike" dirty="0">
                          <a:solidFill>
                            <a:schemeClr val="bg1"/>
                          </a:solidFill>
                          <a:effectLst/>
                          <a:latin typeface="迷你简综艺" panose="03000509000000000000" pitchFamily="65" charset="-122"/>
                          <a:ea typeface="迷你简综艺" panose="03000509000000000000" pitchFamily="65" charset="-122"/>
                        </a:rPr>
                        <a:t>0.23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000"/>
                  </a:ext>
                </a:extLst>
              </a:tr>
              <a:tr h="289844">
                <a:tc>
                  <a:txBody>
                    <a:bodyPr/>
                    <a:lstStyle/>
                    <a:p>
                      <a:pPr algn="ctr" rtl="0" fontAlgn="ctr"/>
                      <a:r>
                        <a:rPr lang="en-US" sz="1100" b="0" i="0" u="none" strike="noStrike" dirty="0" err="1">
                          <a:solidFill>
                            <a:schemeClr val="bg1"/>
                          </a:solidFill>
                          <a:effectLst/>
                          <a:latin typeface="迷你简综艺" panose="03000509000000000000" pitchFamily="65" charset="-122"/>
                          <a:ea typeface="迷你简综艺" panose="03000509000000000000" pitchFamily="65" charset="-122"/>
                        </a:rPr>
                        <a:t>temperature_low</a:t>
                      </a:r>
                      <a:endParaRPr lang="en-US" sz="1100" b="0" i="0" u="none" strike="noStrike" dirty="0">
                        <a:solidFill>
                          <a:schemeClr val="bg1"/>
                        </a:solidFill>
                        <a:effectLst/>
                        <a:latin typeface="迷你简综艺" panose="03000509000000000000" pitchFamily="65" charset="-122"/>
                        <a:ea typeface="迷你简综艺" panose="03000509000000000000" pitchFamily="65"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100" b="0" i="0" u="none" strike="noStrike" dirty="0">
                          <a:solidFill>
                            <a:schemeClr val="bg1"/>
                          </a:solidFill>
                          <a:effectLst/>
                          <a:latin typeface="迷你简综艺" panose="03000509000000000000" pitchFamily="65" charset="-122"/>
                          <a:ea typeface="迷你简综艺" panose="03000509000000000000" pitchFamily="65" charset="-122"/>
                        </a:rPr>
                        <a:t>0.20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98564147"/>
                  </a:ext>
                </a:extLst>
              </a:tr>
              <a:tr h="289844">
                <a:tc>
                  <a:txBody>
                    <a:bodyPr/>
                    <a:lstStyle/>
                    <a:p>
                      <a:pPr algn="ctr" rtl="0" fontAlgn="ctr"/>
                      <a:r>
                        <a:rPr lang="en-US" sz="1100" b="0" i="0" u="none" strike="noStrike" dirty="0">
                          <a:solidFill>
                            <a:srgbClr val="01E2BC"/>
                          </a:solidFill>
                          <a:effectLst/>
                          <a:latin typeface="迷你简综艺" panose="03000509000000000000" pitchFamily="65" charset="-122"/>
                          <a:ea typeface="迷你简综艺" panose="03000509000000000000" pitchFamily="65" charset="-122"/>
                        </a:rPr>
                        <a:t>b365_power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100" b="0" i="0" u="none" strike="noStrike" dirty="0">
                          <a:solidFill>
                            <a:srgbClr val="01E2BC"/>
                          </a:solidFill>
                          <a:effectLst/>
                          <a:latin typeface="迷你简综艺" panose="03000509000000000000" pitchFamily="65" charset="-122"/>
                          <a:ea typeface="迷你简综艺" panose="03000509000000000000" pitchFamily="65" charset="-122"/>
                        </a:rPr>
                        <a:t>0.15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413797598"/>
                  </a:ext>
                </a:extLst>
              </a:tr>
              <a:tr h="289844">
                <a:tc>
                  <a:txBody>
                    <a:bodyPr/>
                    <a:lstStyle/>
                    <a:p>
                      <a:pPr algn="ctr" rtl="0" fontAlgn="ctr"/>
                      <a:r>
                        <a:rPr lang="en-US" sz="1100" b="0" i="0" u="none" strike="noStrike" dirty="0" err="1">
                          <a:solidFill>
                            <a:srgbClr val="01E2BC"/>
                          </a:solidFill>
                          <a:effectLst/>
                          <a:latin typeface="迷你简综艺" panose="03000509000000000000" pitchFamily="65" charset="-122"/>
                          <a:ea typeface="迷你简综艺" panose="03000509000000000000" pitchFamily="65" charset="-122"/>
                        </a:rPr>
                        <a:t>dow</a:t>
                      </a:r>
                      <a:endParaRPr lang="en-US" sz="1100" b="0" i="0" u="none" strike="noStrike" dirty="0">
                        <a:solidFill>
                          <a:srgbClr val="01E2BC"/>
                        </a:solidFill>
                        <a:effectLst/>
                        <a:latin typeface="迷你简综艺" panose="03000509000000000000" pitchFamily="65" charset="-122"/>
                        <a:ea typeface="迷你简综艺" panose="03000509000000000000" pitchFamily="65"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100" b="0" i="0" u="none" strike="noStrike" dirty="0">
                          <a:solidFill>
                            <a:srgbClr val="01E2BC"/>
                          </a:solidFill>
                          <a:effectLst/>
                          <a:latin typeface="迷你简综艺" panose="03000509000000000000" pitchFamily="65" charset="-122"/>
                          <a:ea typeface="迷你简综艺" panose="03000509000000000000" pitchFamily="65" charset="-122"/>
                        </a:rPr>
                        <a:t>0.12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970055805"/>
                  </a:ext>
                </a:extLst>
              </a:tr>
              <a:tr h="289844">
                <a:tc>
                  <a:txBody>
                    <a:bodyPr/>
                    <a:lstStyle/>
                    <a:p>
                      <a:pPr algn="ctr" rtl="0" fontAlgn="ctr"/>
                      <a:r>
                        <a:rPr lang="en-US" sz="1100" b="0" i="0" u="none" strike="noStrike" dirty="0" err="1">
                          <a:solidFill>
                            <a:srgbClr val="01E2BC"/>
                          </a:solidFill>
                          <a:effectLst/>
                          <a:latin typeface="迷你简综艺" panose="03000509000000000000" pitchFamily="65" charset="-122"/>
                          <a:ea typeface="迷你简综艺" panose="03000509000000000000" pitchFamily="65" charset="-122"/>
                        </a:rPr>
                        <a:t>doy</a:t>
                      </a:r>
                      <a:endParaRPr lang="en-US" sz="1100" b="0" i="0" u="none" strike="noStrike" dirty="0">
                        <a:solidFill>
                          <a:srgbClr val="01E2BC"/>
                        </a:solidFill>
                        <a:effectLst/>
                        <a:latin typeface="迷你简综艺" panose="03000509000000000000" pitchFamily="65" charset="-122"/>
                        <a:ea typeface="迷你简综艺" panose="03000509000000000000" pitchFamily="65"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100" b="0" i="0" u="none" strike="noStrike" dirty="0">
                          <a:solidFill>
                            <a:srgbClr val="01E2BC"/>
                          </a:solidFill>
                          <a:effectLst/>
                          <a:latin typeface="迷你简综艺" panose="03000509000000000000" pitchFamily="65" charset="-122"/>
                          <a:ea typeface="迷你简综艺" panose="03000509000000000000" pitchFamily="65" charset="-122"/>
                        </a:rPr>
                        <a:t>0.08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033972488"/>
                  </a:ext>
                </a:extLst>
              </a:tr>
              <a:tr h="289844">
                <a:tc>
                  <a:txBody>
                    <a:bodyPr/>
                    <a:lstStyle/>
                    <a:p>
                      <a:pPr algn="ctr" rtl="0" fontAlgn="ctr"/>
                      <a:r>
                        <a:rPr lang="en-US" sz="1100" b="0" i="0" u="none" strike="noStrike" dirty="0">
                          <a:solidFill>
                            <a:srgbClr val="01E2BC"/>
                          </a:solidFill>
                          <a:effectLst/>
                          <a:latin typeface="迷你简综艺" panose="03000509000000000000" pitchFamily="65" charset="-122"/>
                          <a:ea typeface="迷你简综艺" panose="03000509000000000000" pitchFamily="65" charset="-122"/>
                        </a:rPr>
                        <a:t>holiday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100" b="0" i="0" u="none" strike="noStrike" dirty="0">
                          <a:solidFill>
                            <a:srgbClr val="01E2BC"/>
                          </a:solidFill>
                          <a:effectLst/>
                          <a:latin typeface="迷你简综艺" panose="03000509000000000000" pitchFamily="65" charset="-122"/>
                          <a:ea typeface="迷你简综艺" panose="03000509000000000000" pitchFamily="65" charset="-122"/>
                        </a:rPr>
                        <a:t>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901188077"/>
                  </a:ext>
                </a:extLst>
              </a:tr>
              <a:tr h="289844">
                <a:tc>
                  <a:txBody>
                    <a:bodyPr/>
                    <a:lstStyle/>
                    <a:p>
                      <a:pPr algn="ctr" rtl="0" fontAlgn="ctr"/>
                      <a:r>
                        <a:rPr lang="en-US" sz="1100" b="0" i="0" u="none" strike="noStrike">
                          <a:solidFill>
                            <a:srgbClr val="01E2BC"/>
                          </a:solidFill>
                          <a:effectLst/>
                          <a:latin typeface="迷你简综艺" panose="03000509000000000000" pitchFamily="65" charset="-122"/>
                          <a:ea typeface="迷你简综艺" panose="03000509000000000000" pitchFamily="65" charset="-122"/>
                        </a:rPr>
                        <a:t>b31_power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100" b="0" i="0" u="none" strike="noStrike" dirty="0">
                          <a:solidFill>
                            <a:srgbClr val="01E2BC"/>
                          </a:solidFill>
                          <a:effectLst/>
                          <a:latin typeface="迷你简综艺" panose="03000509000000000000" pitchFamily="65" charset="-122"/>
                          <a:ea typeface="迷你简综艺" panose="03000509000000000000" pitchFamily="65" charset="-122"/>
                        </a:rPr>
                        <a:t>0.05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81010677"/>
                  </a:ext>
                </a:extLst>
              </a:tr>
              <a:tr h="289844">
                <a:tc>
                  <a:txBody>
                    <a:bodyPr/>
                    <a:lstStyle/>
                    <a:p>
                      <a:pPr algn="ctr" rtl="0" fontAlgn="ctr"/>
                      <a:r>
                        <a:rPr lang="en-US" sz="1100" b="0" i="0" u="none" strike="noStrike">
                          <a:solidFill>
                            <a:srgbClr val="01E2BC"/>
                          </a:solidFill>
                          <a:effectLst/>
                          <a:latin typeface="迷你简综艺" panose="03000509000000000000" pitchFamily="65" charset="-122"/>
                          <a:ea typeface="迷你简综艺" panose="03000509000000000000" pitchFamily="65" charset="-122"/>
                        </a:rPr>
                        <a:t>b61_power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100" b="0" i="0" u="none" strike="noStrike" dirty="0">
                          <a:solidFill>
                            <a:srgbClr val="01E2BC"/>
                          </a:solidFill>
                          <a:effectLst/>
                          <a:latin typeface="迷你简综艺" panose="03000509000000000000" pitchFamily="65" charset="-122"/>
                          <a:ea typeface="迷你简综艺" panose="03000509000000000000" pitchFamily="65" charset="-122"/>
                        </a:rPr>
                        <a:t>0.04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490277527"/>
                  </a:ext>
                </a:extLst>
              </a:tr>
              <a:tr h="289844">
                <a:tc>
                  <a:txBody>
                    <a:bodyPr/>
                    <a:lstStyle/>
                    <a:p>
                      <a:pPr algn="ctr" rtl="0" fontAlgn="ctr"/>
                      <a:r>
                        <a:rPr lang="en-US" sz="1100" b="0" i="0" u="none" strike="noStrike">
                          <a:solidFill>
                            <a:srgbClr val="01E2BC"/>
                          </a:solidFill>
                          <a:effectLst/>
                          <a:latin typeface="迷你简综艺" panose="03000509000000000000" pitchFamily="65" charset="-122"/>
                          <a:ea typeface="迷你简综艺" panose="03000509000000000000" pitchFamily="65" charset="-122"/>
                        </a:rPr>
                        <a:t>day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100" b="0" i="0" u="none" strike="noStrike" dirty="0">
                          <a:solidFill>
                            <a:srgbClr val="01E2BC"/>
                          </a:solidFill>
                          <a:effectLst/>
                          <a:latin typeface="迷你简综艺" panose="03000509000000000000" pitchFamily="65" charset="-122"/>
                          <a:ea typeface="迷你简综艺" panose="03000509000000000000" pitchFamily="65" charset="-122"/>
                        </a:rPr>
                        <a:t>0.03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79549721"/>
                  </a:ext>
                </a:extLst>
              </a:tr>
              <a:tr h="289844">
                <a:tc>
                  <a:txBody>
                    <a:bodyPr/>
                    <a:lstStyle/>
                    <a:p>
                      <a:pPr algn="ctr" rtl="0" fontAlgn="ctr"/>
                      <a:r>
                        <a:rPr lang="en-US" sz="1100" b="0" i="0" u="none" strike="noStrike">
                          <a:solidFill>
                            <a:srgbClr val="01E2BC"/>
                          </a:solidFill>
                          <a:effectLst/>
                          <a:latin typeface="迷你简综艺" panose="03000509000000000000" pitchFamily="65" charset="-122"/>
                          <a:ea typeface="迷你简综艺" panose="03000509000000000000" pitchFamily="65" charset="-122"/>
                        </a:rPr>
                        <a:t>woy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100" b="0" i="0" u="none" strike="noStrike" dirty="0">
                          <a:solidFill>
                            <a:srgbClr val="01E2BC"/>
                          </a:solidFill>
                          <a:effectLst/>
                          <a:latin typeface="迷你简综艺" panose="03000509000000000000" pitchFamily="65" charset="-122"/>
                          <a:ea typeface="迷你简综艺" panose="03000509000000000000" pitchFamily="65" charset="-122"/>
                        </a:rPr>
                        <a:t>0.02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19894317"/>
                  </a:ext>
                </a:extLst>
              </a:tr>
              <a:tr h="289844">
                <a:tc>
                  <a:txBody>
                    <a:bodyPr/>
                    <a:lstStyle/>
                    <a:p>
                      <a:pPr algn="ctr" rtl="0" fontAlgn="ctr"/>
                      <a:r>
                        <a:rPr lang="en-US" sz="1100" b="0" i="0" u="none" strike="noStrike">
                          <a:solidFill>
                            <a:srgbClr val="01E2BC"/>
                          </a:solidFill>
                          <a:effectLst/>
                          <a:latin typeface="迷你简综艺" panose="03000509000000000000" pitchFamily="65" charset="-122"/>
                          <a:ea typeface="迷你简综艺" panose="03000509000000000000" pitchFamily="65" charset="-122"/>
                        </a:rPr>
                        <a:t>moy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zh-CN" sz="1100" b="0" i="0" u="none" strike="noStrike" dirty="0">
                          <a:solidFill>
                            <a:srgbClr val="01E2BC"/>
                          </a:solidFill>
                          <a:effectLst/>
                          <a:latin typeface="迷你简综艺" panose="03000509000000000000" pitchFamily="65" charset="-122"/>
                          <a:ea typeface="迷你简综艺" panose="03000509000000000000" pitchFamily="65" charset="-122"/>
                        </a:rPr>
                        <a:t>0.01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590482612"/>
                  </a:ext>
                </a:extLst>
              </a:tr>
            </a:tbl>
          </a:graphicData>
        </a:graphic>
      </p:graphicFrame>
    </p:spTree>
    <p:extLst>
      <p:ext uri="{BB962C8B-B14F-4D97-AF65-F5344CB8AC3E}">
        <p14:creationId xmlns:p14="http://schemas.microsoft.com/office/powerpoint/2010/main" val="60728411"/>
      </p:ext>
    </p:extLst>
  </p:cSld>
  <p:clrMapOvr>
    <a:masterClrMapping/>
  </p:clrMapOvr>
  <mc:AlternateContent xmlns:mc="http://schemas.openxmlformats.org/markup-compatibility/2006" xmlns:p14="http://schemas.microsoft.com/office/powerpoint/2010/main">
    <mc:Choice Requires="p14">
      <p:transition p14:dur="0" advTm="4000"/>
    </mc:Choice>
    <mc:Fallback xmlns="">
      <p:transition advTm="4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Box 31"/>
          <p:cNvSpPr txBox="1"/>
          <p:nvPr/>
        </p:nvSpPr>
        <p:spPr>
          <a:xfrm flipH="1">
            <a:off x="1170768" y="274029"/>
            <a:ext cx="5109133"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机器学习模型</a:t>
            </a:r>
          </a:p>
        </p:txBody>
      </p:sp>
      <p:grpSp>
        <p:nvGrpSpPr>
          <p:cNvPr id="61445" name="组合 258"/>
          <p:cNvGrpSpPr>
            <a:grpSpLocks/>
          </p:cNvGrpSpPr>
          <p:nvPr/>
        </p:nvGrpSpPr>
        <p:grpSpPr bwMode="auto">
          <a:xfrm>
            <a:off x="271463" y="346075"/>
            <a:ext cx="842962" cy="390525"/>
            <a:chOff x="-29932" y="520698"/>
            <a:chExt cx="577569" cy="258806"/>
          </a:xfrm>
        </p:grpSpPr>
        <p:sp>
          <p:nvSpPr>
            <p:cNvPr id="260" name="箭头: V 形 259"/>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1" name="箭头: V 形 260"/>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2" name="箭头: V 形 261"/>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p:nvSpPr>
          <p:cNvPr id="65" name="等腰三角形 64"/>
          <p:cNvSpPr/>
          <p:nvPr/>
        </p:nvSpPr>
        <p:spPr>
          <a:xfrm rot="5400000">
            <a:off x="631439" y="1891004"/>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66" name="TextBox 31"/>
          <p:cNvSpPr txBox="1"/>
          <p:nvPr/>
        </p:nvSpPr>
        <p:spPr>
          <a:xfrm flipH="1">
            <a:off x="935433" y="1851793"/>
            <a:ext cx="3123328" cy="392672"/>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400" b="0" dirty="0">
                <a:solidFill>
                  <a:srgbClr val="01E2BC"/>
                </a:solidFill>
                <a:latin typeface="迷你简综艺" panose="03000509000000000000" pitchFamily="65" charset="-122"/>
                <a:ea typeface="迷你简综艺" panose="03000509000000000000" pitchFamily="65" charset="-122"/>
                <a:cs typeface="Times New Roman" pitchFamily="18" charset="0"/>
              </a:rPr>
              <a:t>蓝色是有气温特征</a:t>
            </a:r>
            <a:endParaRPr lang="en-US" altLang="zh-CN" sz="2400" b="0" dirty="0">
              <a:solidFill>
                <a:srgbClr val="01E2BC"/>
              </a:solidFill>
              <a:latin typeface="迷你简综艺" panose="03000509000000000000" pitchFamily="65" charset="-122"/>
              <a:ea typeface="迷你简综艺" panose="03000509000000000000" pitchFamily="65" charset="-122"/>
              <a:cs typeface="Times New Roman" pitchFamily="18" charset="0"/>
            </a:endParaRPr>
          </a:p>
        </p:txBody>
      </p:sp>
      <p:sp>
        <p:nvSpPr>
          <p:cNvPr id="67" name="等腰三角形 66"/>
          <p:cNvSpPr/>
          <p:nvPr/>
        </p:nvSpPr>
        <p:spPr>
          <a:xfrm rot="5400000">
            <a:off x="631438" y="3053753"/>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74" name="TextBox 31"/>
          <p:cNvSpPr txBox="1"/>
          <p:nvPr/>
        </p:nvSpPr>
        <p:spPr>
          <a:xfrm flipH="1">
            <a:off x="935432" y="3014542"/>
            <a:ext cx="3040202" cy="392672"/>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400" b="0" dirty="0">
                <a:latin typeface="迷你简综艺" panose="03000509000000000000" pitchFamily="65" charset="-122"/>
                <a:ea typeface="迷你简综艺" panose="03000509000000000000" pitchFamily="65" charset="-122"/>
                <a:cs typeface="Times New Roman" pitchFamily="18" charset="0"/>
              </a:rPr>
              <a:t>橙色是无气温特征</a:t>
            </a:r>
            <a:endParaRPr lang="en-US" altLang="zh-CN" sz="2400" b="0" dirty="0">
              <a:latin typeface="迷你简综艺" panose="03000509000000000000" pitchFamily="65" charset="-122"/>
              <a:ea typeface="迷你简综艺" panose="03000509000000000000" pitchFamily="65" charset="-122"/>
              <a:cs typeface="Times New Roman" pitchFamily="18" charset="0"/>
            </a:endParaRPr>
          </a:p>
        </p:txBody>
      </p:sp>
      <p:sp>
        <p:nvSpPr>
          <p:cNvPr id="82" name="等腰三角形 81"/>
          <p:cNvSpPr/>
          <p:nvPr/>
        </p:nvSpPr>
        <p:spPr>
          <a:xfrm rot="5400000">
            <a:off x="631438" y="4281679"/>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86" name="TextBox 31"/>
          <p:cNvSpPr txBox="1"/>
          <p:nvPr/>
        </p:nvSpPr>
        <p:spPr>
          <a:xfrm flipH="1">
            <a:off x="935432" y="4174228"/>
            <a:ext cx="3231620" cy="492699"/>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400" b="0" dirty="0">
                <a:solidFill>
                  <a:srgbClr val="01E2BC"/>
                </a:solidFill>
                <a:latin typeface="迷你简综艺" panose="03000509000000000000" pitchFamily="65" charset="-122"/>
                <a:ea typeface="迷你简综艺" panose="03000509000000000000" pitchFamily="65" charset="-122"/>
                <a:cs typeface="Times New Roman" pitchFamily="18" charset="0"/>
              </a:rPr>
              <a:t>相对误差</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  </a:t>
            </a:r>
            <a:r>
              <a:rPr lang="en-US" altLang="zh-CN" sz="3200" dirty="0">
                <a:latin typeface="迷你简综艺" panose="03000509000000000000" pitchFamily="65" charset="-122"/>
                <a:ea typeface="迷你简综艺" panose="03000509000000000000" pitchFamily="65" charset="-122"/>
                <a:cs typeface="Times New Roman" pitchFamily="18" charset="0"/>
              </a:rPr>
              <a:t>0.8%</a:t>
            </a:r>
            <a:endParaRPr lang="en-US" altLang="zh-CN" sz="2400" dirty="0">
              <a:latin typeface="迷你简综艺" panose="03000509000000000000" pitchFamily="65" charset="-122"/>
              <a:ea typeface="迷你简综艺" panose="03000509000000000000" pitchFamily="65" charset="-122"/>
              <a:cs typeface="Times New Roman" pitchFamily="18" charset="0"/>
            </a:endParaRPr>
          </a:p>
        </p:txBody>
      </p:sp>
      <p:pic>
        <p:nvPicPr>
          <p:cNvPr id="3" name="图片 2"/>
          <p:cNvPicPr>
            <a:picLocks noChangeAspect="1"/>
          </p:cNvPicPr>
          <p:nvPr/>
        </p:nvPicPr>
        <p:blipFill>
          <a:blip r:embed="rId3"/>
          <a:stretch>
            <a:fillRect/>
          </a:stretch>
        </p:blipFill>
        <p:spPr>
          <a:xfrm>
            <a:off x="4599297" y="1304925"/>
            <a:ext cx="7184716" cy="4095947"/>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组合 4"/>
          <p:cNvGrpSpPr>
            <a:grpSpLocks/>
          </p:cNvGrpSpPr>
          <p:nvPr/>
        </p:nvGrpSpPr>
        <p:grpSpPr bwMode="auto">
          <a:xfrm>
            <a:off x="271463" y="346075"/>
            <a:ext cx="842962" cy="390525"/>
            <a:chOff x="-29932" y="520698"/>
            <a:chExt cx="577569" cy="258806"/>
          </a:xfrm>
        </p:grpSpPr>
        <p:sp>
          <p:nvSpPr>
            <p:cNvPr id="6" name="箭头: V 形 72"/>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7" name="箭头: V 形 73"/>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8" name="箭头: V 形 74"/>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p:nvSpPr>
          <p:cNvPr id="9" name="TextBox 31"/>
          <p:cNvSpPr txBox="1"/>
          <p:nvPr/>
        </p:nvSpPr>
        <p:spPr>
          <a:xfrm flipH="1">
            <a:off x="1227979" y="152751"/>
            <a:ext cx="4286120" cy="769441"/>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赛题理解</a:t>
            </a:r>
          </a:p>
        </p:txBody>
      </p:sp>
      <p:sp>
        <p:nvSpPr>
          <p:cNvPr id="14" name="等腰三角形 13"/>
          <p:cNvSpPr/>
          <p:nvPr/>
        </p:nvSpPr>
        <p:spPr>
          <a:xfrm rot="5400000">
            <a:off x="840581" y="1659732"/>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15" name="TextBox 31"/>
          <p:cNvSpPr txBox="1"/>
          <p:nvPr/>
        </p:nvSpPr>
        <p:spPr>
          <a:xfrm flipH="1">
            <a:off x="1168723" y="1509929"/>
            <a:ext cx="4286120" cy="523220"/>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28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评估指标</a:t>
            </a:r>
          </a:p>
        </p:txBody>
      </p:sp>
      <p:sp>
        <p:nvSpPr>
          <p:cNvPr id="16" name="TextBox 31"/>
          <p:cNvSpPr txBox="1"/>
          <p:nvPr/>
        </p:nvSpPr>
        <p:spPr>
          <a:xfrm flipH="1">
            <a:off x="1337162" y="2023148"/>
            <a:ext cx="4724765" cy="769441"/>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2400" b="0" dirty="0">
                <a:solidFill>
                  <a:schemeClr val="bg1"/>
                </a:solidFill>
                <a:latin typeface="+mn-ea"/>
                <a:ea typeface="+mn-ea"/>
                <a:cs typeface="Times New Roman" pitchFamily="18" charset="0"/>
              </a:rPr>
              <a:t>      </a:t>
            </a:r>
            <a:r>
              <a:rPr lang="zh-CN" altLang="en-US" sz="2000" b="0" dirty="0">
                <a:solidFill>
                  <a:schemeClr val="bg1"/>
                </a:solidFill>
                <a:latin typeface="+mn-ea"/>
                <a:ea typeface="+mn-ea"/>
                <a:cs typeface="Times New Roman" pitchFamily="18" charset="0"/>
              </a:rPr>
              <a:t>本次指标为每日用电量预测值与真实值的相对误差。</a:t>
            </a:r>
            <a:endParaRPr lang="zh-CN" altLang="en-US" sz="2400" b="0" dirty="0">
              <a:solidFill>
                <a:schemeClr val="bg1"/>
              </a:solidFill>
              <a:latin typeface="+mn-ea"/>
              <a:ea typeface="+mn-ea"/>
              <a:cs typeface="Times New Roman" pitchFamily="18" charset="0"/>
            </a:endParaRPr>
          </a:p>
        </p:txBody>
      </p:sp>
      <p:sp>
        <p:nvSpPr>
          <p:cNvPr id="17" name="等腰三角形 16"/>
          <p:cNvSpPr/>
          <p:nvPr/>
        </p:nvSpPr>
        <p:spPr>
          <a:xfrm rot="5400000">
            <a:off x="840582" y="3213894"/>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18" name="TextBox 31"/>
          <p:cNvSpPr txBox="1"/>
          <p:nvPr/>
        </p:nvSpPr>
        <p:spPr>
          <a:xfrm flipH="1">
            <a:off x="1222843" y="3069740"/>
            <a:ext cx="4286120" cy="523220"/>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28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特征工程</a:t>
            </a:r>
          </a:p>
        </p:txBody>
      </p:sp>
      <p:sp>
        <p:nvSpPr>
          <p:cNvPr id="19" name="TextBox 31"/>
          <p:cNvSpPr txBox="1"/>
          <p:nvPr/>
        </p:nvSpPr>
        <p:spPr>
          <a:xfrm flipH="1">
            <a:off x="1337162" y="3592960"/>
            <a:ext cx="4724765" cy="400110"/>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2000" b="0" dirty="0">
                <a:solidFill>
                  <a:schemeClr val="bg1"/>
                </a:solidFill>
                <a:latin typeface="+mn-ea"/>
                <a:ea typeface="+mn-ea"/>
                <a:cs typeface="Times New Roman" pitchFamily="18" charset="0"/>
              </a:rPr>
              <a:t>       业务驱动与数据驱动</a:t>
            </a:r>
          </a:p>
        </p:txBody>
      </p:sp>
      <p:sp>
        <p:nvSpPr>
          <p:cNvPr id="20" name="等腰三角形 19"/>
          <p:cNvSpPr/>
          <p:nvPr/>
        </p:nvSpPr>
        <p:spPr>
          <a:xfrm rot="5400000">
            <a:off x="837406" y="4536282"/>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21" name="TextBox 31"/>
          <p:cNvSpPr txBox="1"/>
          <p:nvPr/>
        </p:nvSpPr>
        <p:spPr>
          <a:xfrm flipH="1">
            <a:off x="1222843" y="4381752"/>
            <a:ext cx="4286120" cy="523220"/>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28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模型选择</a:t>
            </a:r>
          </a:p>
        </p:txBody>
      </p:sp>
      <p:sp>
        <p:nvSpPr>
          <p:cNvPr id="24" name="矩形 23"/>
          <p:cNvSpPr/>
          <p:nvPr/>
        </p:nvSpPr>
        <p:spPr>
          <a:xfrm>
            <a:off x="7973219" y="209550"/>
            <a:ext cx="1828800" cy="538163"/>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solidFill>
                  <a:schemeClr val="bg1"/>
                </a:solidFill>
                <a:latin typeface="迷你简综艺" panose="03000509000000000000" pitchFamily="65" charset="-122"/>
                <a:ea typeface="迷你简综艺" panose="03000509000000000000" pitchFamily="65" charset="-122"/>
              </a:rPr>
              <a:t>数据分析</a:t>
            </a:r>
          </a:p>
        </p:txBody>
      </p:sp>
      <p:sp>
        <p:nvSpPr>
          <p:cNvPr id="35" name="矩形 34"/>
          <p:cNvSpPr/>
          <p:nvPr/>
        </p:nvSpPr>
        <p:spPr>
          <a:xfrm>
            <a:off x="7740651" y="3087688"/>
            <a:ext cx="2293937" cy="576262"/>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chemeClr val="bg1"/>
                </a:solidFill>
                <a:latin typeface="黑体" panose="02010609060101010101" pitchFamily="49" charset="-122"/>
                <a:ea typeface="黑体" panose="02010609060101010101" pitchFamily="49" charset="-122"/>
              </a:rPr>
              <a:t>GBDT+ARIMA</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40" name="矩形 39"/>
          <p:cNvSpPr/>
          <p:nvPr/>
        </p:nvSpPr>
        <p:spPr>
          <a:xfrm>
            <a:off x="8974138" y="1920875"/>
            <a:ext cx="1854200" cy="488950"/>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solidFill>
                  <a:schemeClr val="bg1"/>
                </a:solidFill>
                <a:latin typeface="迷你简综艺" panose="03000509000000000000" pitchFamily="65" charset="-122"/>
                <a:ea typeface="迷你简综艺" panose="03000509000000000000" pitchFamily="65" charset="-122"/>
              </a:rPr>
              <a:t>数据驱动</a:t>
            </a:r>
          </a:p>
        </p:txBody>
      </p:sp>
      <p:sp>
        <p:nvSpPr>
          <p:cNvPr id="41" name="矩形 40"/>
          <p:cNvSpPr/>
          <p:nvPr/>
        </p:nvSpPr>
        <p:spPr>
          <a:xfrm>
            <a:off x="6907213" y="1917700"/>
            <a:ext cx="1819275" cy="487363"/>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solidFill>
                  <a:schemeClr val="bg1"/>
                </a:solidFill>
                <a:latin typeface="迷你简综艺" panose="03000509000000000000" pitchFamily="65" charset="-122"/>
                <a:ea typeface="迷你简综艺" panose="03000509000000000000" pitchFamily="65" charset="-122"/>
              </a:rPr>
              <a:t>业务驱动</a:t>
            </a:r>
          </a:p>
        </p:txBody>
      </p:sp>
      <p:sp>
        <p:nvSpPr>
          <p:cNvPr id="60" name="矩形 59"/>
          <p:cNvSpPr/>
          <p:nvPr/>
        </p:nvSpPr>
        <p:spPr>
          <a:xfrm>
            <a:off x="7991476" y="5445125"/>
            <a:ext cx="1792287" cy="468313"/>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chemeClr val="bg1"/>
                </a:solidFill>
                <a:latin typeface="黑体" panose="02010609060101010101" pitchFamily="49" charset="-122"/>
                <a:ea typeface="黑体" panose="02010609060101010101" pitchFamily="49" charset="-122"/>
              </a:rPr>
              <a:t>OUTPUT</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61" name="菱形 60"/>
          <p:cNvSpPr/>
          <p:nvPr/>
        </p:nvSpPr>
        <p:spPr>
          <a:xfrm>
            <a:off x="7608888" y="4037013"/>
            <a:ext cx="2557462" cy="1079500"/>
          </a:xfrm>
          <a:prstGeom prst="diamond">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solidFill>
                  <a:schemeClr val="bg1"/>
                </a:solidFill>
                <a:latin typeface="迷你简综艺" panose="03000509000000000000" pitchFamily="65" charset="-122"/>
                <a:ea typeface="迷你简综艺" panose="03000509000000000000" pitchFamily="65" charset="-122"/>
              </a:rPr>
              <a:t>线上效果反馈</a:t>
            </a:r>
          </a:p>
        </p:txBody>
      </p:sp>
      <p:sp>
        <p:nvSpPr>
          <p:cNvPr id="92" name="矩形 91"/>
          <p:cNvSpPr/>
          <p:nvPr/>
        </p:nvSpPr>
        <p:spPr>
          <a:xfrm>
            <a:off x="6111875" y="3154363"/>
            <a:ext cx="1425575" cy="498475"/>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solidFill>
                  <a:schemeClr val="bg1"/>
                </a:solidFill>
                <a:latin typeface="迷你简综艺" panose="03000509000000000000" pitchFamily="65" charset="-122"/>
                <a:ea typeface="迷你简综艺" panose="03000509000000000000" pitchFamily="65" charset="-122"/>
              </a:rPr>
              <a:t>特征筛选</a:t>
            </a:r>
          </a:p>
        </p:txBody>
      </p:sp>
      <p:sp>
        <p:nvSpPr>
          <p:cNvPr id="104" name="矩形 103"/>
          <p:cNvSpPr/>
          <p:nvPr/>
        </p:nvSpPr>
        <p:spPr>
          <a:xfrm>
            <a:off x="7973219" y="985838"/>
            <a:ext cx="1828800" cy="404812"/>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solidFill>
                  <a:schemeClr val="bg1"/>
                </a:solidFill>
                <a:latin typeface="迷你简综艺" panose="03000509000000000000" pitchFamily="65" charset="-122"/>
                <a:ea typeface="迷你简综艺" panose="03000509000000000000" pitchFamily="65" charset="-122"/>
              </a:rPr>
              <a:t>特征提取</a:t>
            </a:r>
          </a:p>
        </p:txBody>
      </p:sp>
      <p:sp>
        <p:nvSpPr>
          <p:cNvPr id="50" name="矩形 49"/>
          <p:cNvSpPr/>
          <p:nvPr/>
        </p:nvSpPr>
        <p:spPr>
          <a:xfrm>
            <a:off x="7991476" y="6251575"/>
            <a:ext cx="1792287" cy="468313"/>
          </a:xfrm>
          <a:prstGeom prst="rect">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chemeClr val="bg1"/>
                </a:solidFill>
                <a:latin typeface="黑体" panose="02010609060101010101" pitchFamily="49" charset="-122"/>
                <a:ea typeface="黑体" panose="02010609060101010101" pitchFamily="49" charset="-122"/>
              </a:rPr>
              <a:t>95.31% </a:t>
            </a:r>
          </a:p>
        </p:txBody>
      </p:sp>
      <p:sp>
        <p:nvSpPr>
          <p:cNvPr id="62" name="TextBox 31"/>
          <p:cNvSpPr txBox="1"/>
          <p:nvPr/>
        </p:nvSpPr>
        <p:spPr>
          <a:xfrm flipH="1">
            <a:off x="1337161" y="5034499"/>
            <a:ext cx="4724765" cy="400110"/>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2000" b="0" dirty="0">
                <a:solidFill>
                  <a:schemeClr val="bg1"/>
                </a:solidFill>
                <a:latin typeface="+mn-ea"/>
                <a:ea typeface="+mn-ea"/>
                <a:cs typeface="Times New Roman" pitchFamily="18" charset="0"/>
              </a:rPr>
              <a:t>       数据特征不同适用模型不同</a:t>
            </a:r>
          </a:p>
        </p:txBody>
      </p:sp>
      <p:cxnSp>
        <p:nvCxnSpPr>
          <p:cNvPr id="3" name="直接箭头连接符 2"/>
          <p:cNvCxnSpPr>
            <a:stCxn id="24" idx="2"/>
            <a:endCxn id="104" idx="0"/>
          </p:cNvCxnSpPr>
          <p:nvPr/>
        </p:nvCxnSpPr>
        <p:spPr>
          <a:xfrm>
            <a:off x="8887619" y="747713"/>
            <a:ext cx="0" cy="238125"/>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连接符: 肘形 9"/>
          <p:cNvCxnSpPr>
            <a:stCxn id="104" idx="2"/>
            <a:endCxn id="40" idx="0"/>
          </p:cNvCxnSpPr>
          <p:nvPr/>
        </p:nvCxnSpPr>
        <p:spPr>
          <a:xfrm rot="16200000" flipH="1">
            <a:off x="9129316" y="1148952"/>
            <a:ext cx="530225" cy="1013619"/>
          </a:xfrm>
          <a:prstGeom prst="bent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连接符: 肘形 12"/>
          <p:cNvCxnSpPr>
            <a:stCxn id="104" idx="2"/>
            <a:endCxn id="41" idx="0"/>
          </p:cNvCxnSpPr>
          <p:nvPr/>
        </p:nvCxnSpPr>
        <p:spPr>
          <a:xfrm rot="5400000">
            <a:off x="8088710" y="1118791"/>
            <a:ext cx="527050" cy="1070768"/>
          </a:xfrm>
          <a:prstGeom prst="bent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连接符: 肘形 24"/>
          <p:cNvCxnSpPr>
            <a:stCxn id="41" idx="2"/>
            <a:endCxn id="35" idx="0"/>
          </p:cNvCxnSpPr>
          <p:nvPr/>
        </p:nvCxnSpPr>
        <p:spPr>
          <a:xfrm rot="16200000" flipH="1">
            <a:off x="8010923" y="2210990"/>
            <a:ext cx="682625" cy="1070769"/>
          </a:xfrm>
          <a:prstGeom prst="bent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连接符: 肘形 27"/>
          <p:cNvCxnSpPr>
            <a:stCxn id="40" idx="2"/>
            <a:endCxn id="35" idx="0"/>
          </p:cNvCxnSpPr>
          <p:nvPr/>
        </p:nvCxnSpPr>
        <p:spPr>
          <a:xfrm rot="5400000">
            <a:off x="9055498" y="2241947"/>
            <a:ext cx="677863" cy="1013618"/>
          </a:xfrm>
          <a:prstGeom prst="bent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35" idx="2"/>
            <a:endCxn id="61" idx="0"/>
          </p:cNvCxnSpPr>
          <p:nvPr/>
        </p:nvCxnSpPr>
        <p:spPr>
          <a:xfrm flipH="1">
            <a:off x="8887619" y="3663950"/>
            <a:ext cx="1" cy="37306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61" idx="2"/>
            <a:endCxn id="60" idx="0"/>
          </p:cNvCxnSpPr>
          <p:nvPr/>
        </p:nvCxnSpPr>
        <p:spPr>
          <a:xfrm>
            <a:off x="8887619" y="5116513"/>
            <a:ext cx="1" cy="32861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0" idx="2"/>
            <a:endCxn id="50" idx="0"/>
          </p:cNvCxnSpPr>
          <p:nvPr/>
        </p:nvCxnSpPr>
        <p:spPr>
          <a:xfrm>
            <a:off x="8887620" y="5913438"/>
            <a:ext cx="0" cy="33813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p:cNvCxnSpPr>
            <a:stCxn id="61" idx="1"/>
            <a:endCxn id="92" idx="2"/>
          </p:cNvCxnSpPr>
          <p:nvPr/>
        </p:nvCxnSpPr>
        <p:spPr>
          <a:xfrm rot="10800000">
            <a:off x="6824664" y="3652839"/>
            <a:ext cx="784225" cy="923925"/>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连接符: 肘形 55"/>
          <p:cNvCxnSpPr>
            <a:stCxn id="92" idx="0"/>
            <a:endCxn id="104" idx="1"/>
          </p:cNvCxnSpPr>
          <p:nvPr/>
        </p:nvCxnSpPr>
        <p:spPr>
          <a:xfrm rot="5400000" flipH="1" flipV="1">
            <a:off x="6415882" y="1597026"/>
            <a:ext cx="1966119" cy="1148556"/>
          </a:xfrm>
          <a:prstGeom prst="bentConnector2">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74888" y="4738402"/>
            <a:ext cx="9732962" cy="708025"/>
          </a:xfrm>
          <a:prstGeom prst="rect">
            <a:avLst/>
          </a:prstGeom>
        </p:spPr>
        <p:txBody>
          <a:bodyPr>
            <a:spAutoFit/>
          </a:bodyPr>
          <a:lstStyle/>
          <a:p>
            <a:pPr eaLnBrk="1" fontAlgn="auto" hangingPunct="1">
              <a:spcBef>
                <a:spcPts val="0"/>
              </a:spcBef>
              <a:spcAft>
                <a:spcPts val="0"/>
              </a:spcAft>
              <a:defRPr/>
            </a:pPr>
            <a:r>
              <a:rPr lang="en-US" altLang="zh-CN" sz="2000" dirty="0">
                <a:solidFill>
                  <a:schemeClr val="bg1"/>
                </a:solidFill>
                <a:latin typeface="微软雅黑" pitchFamily="34" charset="-122"/>
              </a:rPr>
              <a:t>1</a:t>
            </a:r>
            <a:r>
              <a:rPr lang="zh-CN" altLang="en-US" sz="2000" dirty="0">
                <a:solidFill>
                  <a:schemeClr val="bg1"/>
                </a:solidFill>
                <a:latin typeface="微软雅黑" pitchFamily="34" charset="-122"/>
              </a:rPr>
              <a:t>、在</a:t>
            </a:r>
            <a:r>
              <a:rPr lang="zh-CN" altLang="en-US" sz="2000" b="1" dirty="0">
                <a:solidFill>
                  <a:schemeClr val="bg1"/>
                </a:solidFill>
                <a:latin typeface="微软雅黑" pitchFamily="34" charset="-122"/>
              </a:rPr>
              <a:t>特征，算法，模型</a:t>
            </a:r>
            <a:r>
              <a:rPr lang="zh-CN" altLang="en-US" sz="2000" dirty="0">
                <a:solidFill>
                  <a:schemeClr val="bg1"/>
                </a:solidFill>
                <a:latin typeface="微软雅黑" pitchFamily="34" charset="-122"/>
              </a:rPr>
              <a:t>类别这⼏个维度都引⼊了多样性。</a:t>
            </a:r>
            <a:endParaRPr lang="en-US" altLang="zh-CN" sz="2000" dirty="0">
              <a:solidFill>
                <a:schemeClr val="bg1"/>
              </a:solidFill>
              <a:latin typeface="微软雅黑" pitchFamily="34" charset="-122"/>
            </a:endParaRPr>
          </a:p>
          <a:p>
            <a:pPr eaLnBrk="1" fontAlgn="auto" hangingPunct="1">
              <a:spcBef>
                <a:spcPts val="0"/>
              </a:spcBef>
              <a:spcAft>
                <a:spcPts val="0"/>
              </a:spcAft>
              <a:defRPr/>
            </a:pPr>
            <a:r>
              <a:rPr lang="en-US" altLang="zh-CN" sz="2000" dirty="0">
                <a:solidFill>
                  <a:schemeClr val="bg1"/>
                </a:solidFill>
                <a:latin typeface="微软雅黑" pitchFamily="34" charset="-122"/>
              </a:rPr>
              <a:t>2</a:t>
            </a:r>
            <a:r>
              <a:rPr lang="zh-CN" altLang="en-US" sz="2000" dirty="0">
                <a:solidFill>
                  <a:schemeClr val="bg1"/>
                </a:solidFill>
                <a:latin typeface="微软雅黑" pitchFamily="34" charset="-122"/>
              </a:rPr>
              <a:t>、用电量记录带有时间属性，对企业用电从时间角度进行缺失值填补。</a:t>
            </a:r>
            <a:endParaRPr lang="zh-CN" altLang="en-US" sz="2000" dirty="0">
              <a:solidFill>
                <a:schemeClr val="bg1"/>
              </a:solidFill>
              <a:latin typeface="+mn-lt"/>
              <a:ea typeface="+mn-ea"/>
            </a:endParaRPr>
          </a:p>
        </p:txBody>
      </p:sp>
      <p:sp>
        <p:nvSpPr>
          <p:cNvPr id="8" name="等腰三角形 7"/>
          <p:cNvSpPr/>
          <p:nvPr/>
        </p:nvSpPr>
        <p:spPr>
          <a:xfrm rot="5400000">
            <a:off x="1913731" y="1427671"/>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9" name="TextBox 31"/>
          <p:cNvSpPr txBox="1"/>
          <p:nvPr/>
        </p:nvSpPr>
        <p:spPr>
          <a:xfrm flipH="1">
            <a:off x="2217726" y="1351516"/>
            <a:ext cx="2217795" cy="442685"/>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800" b="0" dirty="0">
                <a:solidFill>
                  <a:srgbClr val="01E2BC"/>
                </a:solidFill>
                <a:latin typeface="迷你简综艺" panose="03000509000000000000" pitchFamily="65" charset="-122"/>
                <a:ea typeface="迷你简综艺" panose="03000509000000000000" pitchFamily="65" charset="-122"/>
                <a:cs typeface="Times New Roman" pitchFamily="18" charset="0"/>
              </a:rPr>
              <a:t>数据预处理</a:t>
            </a:r>
            <a:endParaRPr lang="en-US" altLang="zh-CN" sz="2800" b="0" dirty="0">
              <a:solidFill>
                <a:srgbClr val="01E2BC"/>
              </a:solidFill>
              <a:latin typeface="迷你简综艺" panose="03000509000000000000" pitchFamily="65" charset="-122"/>
              <a:ea typeface="迷你简综艺" panose="03000509000000000000" pitchFamily="65" charset="-122"/>
              <a:cs typeface="Times New Roman" pitchFamily="18" charset="0"/>
            </a:endParaRPr>
          </a:p>
        </p:txBody>
      </p:sp>
      <p:sp>
        <p:nvSpPr>
          <p:cNvPr id="10" name="等腰三角形 9"/>
          <p:cNvSpPr/>
          <p:nvPr/>
        </p:nvSpPr>
        <p:spPr>
          <a:xfrm rot="5400000">
            <a:off x="1913732" y="2899283"/>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11" name="TextBox 31"/>
          <p:cNvSpPr txBox="1"/>
          <p:nvPr/>
        </p:nvSpPr>
        <p:spPr>
          <a:xfrm flipH="1">
            <a:off x="2217727" y="2823480"/>
            <a:ext cx="1927225" cy="44268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800" b="0" dirty="0">
                <a:solidFill>
                  <a:srgbClr val="01E2BC"/>
                </a:solidFill>
                <a:latin typeface="迷你简综艺" panose="03000509000000000000" pitchFamily="65" charset="-122"/>
                <a:ea typeface="迷你简综艺" panose="03000509000000000000" pitchFamily="65" charset="-122"/>
                <a:cs typeface="Times New Roman" pitchFamily="18" charset="0"/>
              </a:rPr>
              <a:t>特征工程</a:t>
            </a:r>
            <a:endParaRPr lang="en-US" altLang="zh-CN" sz="2800" b="0" dirty="0">
              <a:solidFill>
                <a:srgbClr val="01E2BC"/>
              </a:solidFill>
              <a:latin typeface="迷你简综艺" panose="03000509000000000000" pitchFamily="65" charset="-122"/>
              <a:ea typeface="迷你简综艺" panose="03000509000000000000" pitchFamily="65" charset="-122"/>
              <a:cs typeface="Times New Roman" pitchFamily="18" charset="0"/>
            </a:endParaRPr>
          </a:p>
        </p:txBody>
      </p:sp>
      <p:sp>
        <p:nvSpPr>
          <p:cNvPr id="12" name="等腰三角形 11"/>
          <p:cNvSpPr/>
          <p:nvPr/>
        </p:nvSpPr>
        <p:spPr>
          <a:xfrm rot="5400000">
            <a:off x="1913731" y="4320096"/>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13" name="TextBox 31"/>
          <p:cNvSpPr txBox="1"/>
          <p:nvPr/>
        </p:nvSpPr>
        <p:spPr>
          <a:xfrm flipH="1">
            <a:off x="2217727" y="4244363"/>
            <a:ext cx="3372329" cy="437043"/>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800" b="0" dirty="0">
                <a:solidFill>
                  <a:srgbClr val="01E2BC"/>
                </a:solidFill>
                <a:latin typeface="迷你简综艺" panose="03000509000000000000" pitchFamily="65" charset="-122"/>
                <a:ea typeface="迷你简综艺" panose="03000509000000000000" pitchFamily="65" charset="-122"/>
                <a:cs typeface="Times New Roman" pitchFamily="18" charset="0"/>
              </a:rPr>
              <a:t>差异性模型融合</a:t>
            </a:r>
          </a:p>
        </p:txBody>
      </p:sp>
      <p:sp>
        <p:nvSpPr>
          <p:cNvPr id="14" name="矩形 13"/>
          <p:cNvSpPr/>
          <p:nvPr/>
        </p:nvSpPr>
        <p:spPr>
          <a:xfrm>
            <a:off x="2274888" y="3328702"/>
            <a:ext cx="9732962" cy="400050"/>
          </a:xfrm>
          <a:prstGeom prst="rect">
            <a:avLst/>
          </a:prstGeom>
        </p:spPr>
        <p:txBody>
          <a:bodyPr>
            <a:spAutoFit/>
          </a:bodyPr>
          <a:lstStyle/>
          <a:p>
            <a:pPr eaLnBrk="1" fontAlgn="auto" hangingPunct="1">
              <a:spcBef>
                <a:spcPts val="0"/>
              </a:spcBef>
              <a:spcAft>
                <a:spcPts val="0"/>
              </a:spcAft>
              <a:defRPr/>
            </a:pPr>
            <a:r>
              <a:rPr lang="zh-CN" altLang="en-US" sz="2000" dirty="0">
                <a:solidFill>
                  <a:schemeClr val="bg1"/>
                </a:solidFill>
                <a:latin typeface="微软雅黑" pitchFamily="34" charset="-122"/>
              </a:rPr>
              <a:t>从统计和模型选择角度进行了</a:t>
            </a:r>
            <a:r>
              <a:rPr lang="zh-CN" altLang="en-US" sz="2000" b="1" dirty="0">
                <a:solidFill>
                  <a:schemeClr val="bg1"/>
                </a:solidFill>
                <a:latin typeface="微软雅黑" pitchFamily="34" charset="-122"/>
              </a:rPr>
              <a:t>特征筛选</a:t>
            </a:r>
            <a:r>
              <a:rPr lang="zh-CN" altLang="en-US" sz="2000" dirty="0">
                <a:solidFill>
                  <a:schemeClr val="bg1"/>
                </a:solidFill>
                <a:latin typeface="微软雅黑" pitchFamily="34" charset="-122"/>
              </a:rPr>
              <a:t>，有效地筛选出较优特征集。</a:t>
            </a:r>
            <a:endParaRPr lang="zh-CN" altLang="en-US" sz="2000" dirty="0">
              <a:solidFill>
                <a:schemeClr val="bg1"/>
              </a:solidFill>
              <a:latin typeface="+mn-lt"/>
              <a:ea typeface="+mn-ea"/>
            </a:endParaRPr>
          </a:p>
        </p:txBody>
      </p:sp>
      <p:sp>
        <p:nvSpPr>
          <p:cNvPr id="15" name="矩形 14"/>
          <p:cNvSpPr/>
          <p:nvPr/>
        </p:nvSpPr>
        <p:spPr>
          <a:xfrm>
            <a:off x="2274888" y="1917414"/>
            <a:ext cx="9732962" cy="400050"/>
          </a:xfrm>
          <a:prstGeom prst="rect">
            <a:avLst/>
          </a:prstGeom>
        </p:spPr>
        <p:txBody>
          <a:bodyPr>
            <a:spAutoFit/>
          </a:bodyPr>
          <a:lstStyle/>
          <a:p>
            <a:pPr eaLnBrk="1" fontAlgn="auto" hangingPunct="1">
              <a:spcBef>
                <a:spcPts val="0"/>
              </a:spcBef>
              <a:spcAft>
                <a:spcPts val="0"/>
              </a:spcAft>
              <a:defRPr/>
            </a:pPr>
            <a:r>
              <a:rPr lang="zh-CN" altLang="en-US" sz="2000" dirty="0">
                <a:solidFill>
                  <a:schemeClr val="bg1"/>
                </a:solidFill>
                <a:latin typeface="微软雅黑" pitchFamily="34" charset="-122"/>
              </a:rPr>
              <a:t>基于业务的理解对</a:t>
            </a:r>
            <a:r>
              <a:rPr lang="zh-CN" altLang="en-US" sz="2000" b="1" dirty="0">
                <a:solidFill>
                  <a:schemeClr val="bg1"/>
                </a:solidFill>
                <a:latin typeface="微软雅黑" pitchFamily="34" charset="-122"/>
              </a:rPr>
              <a:t>异常数据的分情况处理</a:t>
            </a:r>
            <a:r>
              <a:rPr lang="zh-CN" altLang="en-US" sz="2000" dirty="0">
                <a:solidFill>
                  <a:schemeClr val="bg1"/>
                </a:solidFill>
                <a:latin typeface="微软雅黑" pitchFamily="34" charset="-122"/>
              </a:rPr>
              <a:t>，对异常数据更鲁棒。</a:t>
            </a:r>
            <a:endParaRPr lang="zh-CN" altLang="en-US" sz="2000" dirty="0">
              <a:solidFill>
                <a:schemeClr val="bg1"/>
              </a:solidFill>
              <a:latin typeface="+mn-lt"/>
              <a:ea typeface="+mn-ea"/>
            </a:endParaRPr>
          </a:p>
        </p:txBody>
      </p:sp>
      <p:sp>
        <p:nvSpPr>
          <p:cNvPr id="16" name="TextBox 31"/>
          <p:cNvSpPr txBox="1"/>
          <p:nvPr/>
        </p:nvSpPr>
        <p:spPr>
          <a:xfrm flipH="1">
            <a:off x="1170768" y="274029"/>
            <a:ext cx="5109133"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总结</a:t>
            </a:r>
          </a:p>
        </p:txBody>
      </p:sp>
      <p:grpSp>
        <p:nvGrpSpPr>
          <p:cNvPr id="17" name="组合 258"/>
          <p:cNvGrpSpPr>
            <a:grpSpLocks/>
          </p:cNvGrpSpPr>
          <p:nvPr/>
        </p:nvGrpSpPr>
        <p:grpSpPr bwMode="auto">
          <a:xfrm>
            <a:off x="271463" y="346075"/>
            <a:ext cx="842962" cy="390525"/>
            <a:chOff x="-29932" y="520698"/>
            <a:chExt cx="577569" cy="258806"/>
          </a:xfrm>
        </p:grpSpPr>
        <p:sp>
          <p:nvSpPr>
            <p:cNvPr id="18" name="箭头: V 形 17"/>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19" name="箭头: V 形 18"/>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0" name="箭头: V 形 19"/>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1"/>
          <p:cNvSpPr txBox="1"/>
          <p:nvPr/>
        </p:nvSpPr>
        <p:spPr>
          <a:xfrm flipH="1">
            <a:off x="777377" y="1809694"/>
            <a:ext cx="10954512" cy="1569660"/>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9600" i="1" dirty="0">
                <a:solidFill>
                  <a:schemeClr val="bg1"/>
                </a:solidFill>
                <a:effectLst>
                  <a:outerShdw blurRad="266700" algn="tl" rotWithShape="0">
                    <a:srgbClr val="001D36">
                      <a:alpha val="55000"/>
                    </a:srgbClr>
                  </a:outerShdw>
                </a:effectLst>
                <a:ea typeface="迷你简菱心" panose="02010609000101010101" pitchFamily="49" charset="-122"/>
                <a:cs typeface="Times New Roman" pitchFamily="18" charset="0"/>
              </a:rPr>
              <a:t>THANK  YOU ! </a:t>
            </a:r>
            <a:endParaRPr lang="zh-CN" altLang="en-US" sz="4000" b="0" i="1" dirty="0">
              <a:solidFill>
                <a:schemeClr val="bg1"/>
              </a:solidFill>
              <a:effectLst>
                <a:outerShdw blurRad="266700" algn="tl" rotWithShape="0">
                  <a:srgbClr val="001D36">
                    <a:alpha val="55000"/>
                  </a:srgbClr>
                </a:outerShdw>
              </a:effectLst>
              <a:latin typeface="华文新魏" panose="02010800040101010101" pitchFamily="2" charset="-122"/>
              <a:ea typeface="华文新魏" panose="02010800040101010101" pitchFamily="2" charset="-122"/>
              <a:cs typeface="Times New Roman" pitchFamily="18" charset="0"/>
            </a:endParaRPr>
          </a:p>
        </p:txBody>
      </p:sp>
      <p:sp>
        <p:nvSpPr>
          <p:cNvPr id="3" name="TextBox 31"/>
          <p:cNvSpPr txBox="1"/>
          <p:nvPr/>
        </p:nvSpPr>
        <p:spPr>
          <a:xfrm flipH="1">
            <a:off x="6773293" y="5043468"/>
            <a:ext cx="5418707" cy="707886"/>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4000" b="0" i="1" dirty="0">
                <a:solidFill>
                  <a:schemeClr val="bg1"/>
                </a:solidFill>
                <a:effectLst>
                  <a:outerShdw blurRad="266700" algn="tl" rotWithShape="0">
                    <a:srgbClr val="001D36">
                      <a:alpha val="55000"/>
                    </a:srgbClr>
                  </a:outerShdw>
                </a:effectLst>
                <a:ea typeface="迷你简菱心" panose="02010609000101010101" pitchFamily="49" charset="-122"/>
                <a:cs typeface="Times New Roman" pitchFamily="18" charset="0"/>
              </a:rPr>
              <a:t>From Team ---</a:t>
            </a:r>
            <a:r>
              <a:rPr lang="zh-CN" altLang="en-US" sz="4000" b="0" i="1" dirty="0">
                <a:solidFill>
                  <a:schemeClr val="bg1"/>
                </a:solidFill>
                <a:effectLst>
                  <a:outerShdw blurRad="266700" algn="tl" rotWithShape="0">
                    <a:srgbClr val="001D36">
                      <a:alpha val="55000"/>
                    </a:srgbClr>
                  </a:outerShdw>
                </a:effectLst>
                <a:latin typeface="华文新魏" panose="02010800040101010101" pitchFamily="2" charset="-122"/>
                <a:ea typeface="华文新魏" panose="02010800040101010101" pitchFamily="2" charset="-122"/>
                <a:cs typeface="Times New Roman" pitchFamily="18" charset="0"/>
              </a:rPr>
              <a:t>天之痕</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Box 31"/>
          <p:cNvSpPr txBox="1"/>
          <p:nvPr/>
        </p:nvSpPr>
        <p:spPr>
          <a:xfrm flipH="1">
            <a:off x="1170766" y="274029"/>
            <a:ext cx="6235873"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答辩备用</a:t>
            </a:r>
            <a:r>
              <a:rPr lang="en-US" altLang="zh-CN"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a:t>
            </a:r>
            <a:endPar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endParaRPr>
          </a:p>
        </p:txBody>
      </p:sp>
      <p:grpSp>
        <p:nvGrpSpPr>
          <p:cNvPr id="63493" name="组合 258"/>
          <p:cNvGrpSpPr>
            <a:grpSpLocks/>
          </p:cNvGrpSpPr>
          <p:nvPr/>
        </p:nvGrpSpPr>
        <p:grpSpPr bwMode="auto">
          <a:xfrm>
            <a:off x="271463" y="346075"/>
            <a:ext cx="842962" cy="390525"/>
            <a:chOff x="-29932" y="520698"/>
            <a:chExt cx="577569" cy="258806"/>
          </a:xfrm>
        </p:grpSpPr>
        <p:sp>
          <p:nvSpPr>
            <p:cNvPr id="260" name="箭头: V 形 259"/>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1" name="箭头: V 形 260"/>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2" name="箭头: V 形 261"/>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p:nvSpPr>
          <p:cNvPr id="65" name="等腰三角形 64"/>
          <p:cNvSpPr/>
          <p:nvPr/>
        </p:nvSpPr>
        <p:spPr>
          <a:xfrm rot="5400000">
            <a:off x="622469" y="3298932"/>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66" name="TextBox 31"/>
          <p:cNvSpPr txBox="1"/>
          <p:nvPr/>
        </p:nvSpPr>
        <p:spPr>
          <a:xfrm flipH="1">
            <a:off x="926464" y="3204305"/>
            <a:ext cx="2264349" cy="542777"/>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3600" b="0" dirty="0">
                <a:solidFill>
                  <a:schemeClr val="bg1"/>
                </a:solidFill>
                <a:latin typeface="迷你简综艺" panose="03000509000000000000" pitchFamily="65" charset="-122"/>
                <a:ea typeface="迷你简综艺" panose="03000509000000000000" pitchFamily="65" charset="-122"/>
                <a:cs typeface="Times New Roman" pitchFamily="18" charset="0"/>
              </a:rPr>
              <a:t>81.496%</a:t>
            </a:r>
          </a:p>
        </p:txBody>
      </p:sp>
      <p:sp>
        <p:nvSpPr>
          <p:cNvPr id="74" name="等腰三角形 73"/>
          <p:cNvSpPr/>
          <p:nvPr/>
        </p:nvSpPr>
        <p:spPr>
          <a:xfrm rot="5400000">
            <a:off x="619279" y="1920830"/>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82" name="TextBox 31"/>
          <p:cNvSpPr txBox="1"/>
          <p:nvPr/>
        </p:nvSpPr>
        <p:spPr>
          <a:xfrm flipH="1">
            <a:off x="923274" y="1844675"/>
            <a:ext cx="3305618" cy="830997"/>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复赛第一阶段评测成绩不能反应模型的准确度</a:t>
            </a:r>
            <a:endPar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endParaRPr>
          </a:p>
        </p:txBody>
      </p:sp>
      <p:sp>
        <p:nvSpPr>
          <p:cNvPr id="86" name="等腰三角形 85"/>
          <p:cNvSpPr/>
          <p:nvPr/>
        </p:nvSpPr>
        <p:spPr>
          <a:xfrm rot="5400000">
            <a:off x="622470" y="4371111"/>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87" name="TextBox 31"/>
          <p:cNvSpPr txBox="1"/>
          <p:nvPr/>
        </p:nvSpPr>
        <p:spPr>
          <a:xfrm flipH="1">
            <a:off x="926465" y="4276484"/>
            <a:ext cx="2264349" cy="542777"/>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3600" b="0" dirty="0">
                <a:solidFill>
                  <a:schemeClr val="bg1"/>
                </a:solidFill>
                <a:latin typeface="迷你简综艺" panose="03000509000000000000" pitchFamily="65" charset="-122"/>
                <a:ea typeface="迷你简综艺" panose="03000509000000000000" pitchFamily="65" charset="-122"/>
                <a:cs typeface="Times New Roman" pitchFamily="18" charset="0"/>
              </a:rPr>
              <a:t>80.079%</a:t>
            </a:r>
          </a:p>
        </p:txBody>
      </p:sp>
      <p:grpSp>
        <p:nvGrpSpPr>
          <p:cNvPr id="2" name="组合 1"/>
          <p:cNvGrpSpPr/>
          <p:nvPr/>
        </p:nvGrpSpPr>
        <p:grpSpPr>
          <a:xfrm>
            <a:off x="4570983" y="3545789"/>
            <a:ext cx="7190580" cy="2404161"/>
            <a:chOff x="4024132" y="3343561"/>
            <a:chExt cx="7200900" cy="3300990"/>
          </a:xfrm>
        </p:grpSpPr>
        <p:pic>
          <p:nvPicPr>
            <p:cNvPr id="3" name="图片 2"/>
            <p:cNvPicPr>
              <a:picLocks noChangeAspect="1"/>
            </p:cNvPicPr>
            <p:nvPr/>
          </p:nvPicPr>
          <p:blipFill>
            <a:blip r:embed="rId3"/>
            <a:stretch>
              <a:fillRect/>
            </a:stretch>
          </p:blipFill>
          <p:spPr>
            <a:xfrm>
              <a:off x="4024132" y="3343561"/>
              <a:ext cx="7200900" cy="3300990"/>
            </a:xfrm>
            <a:prstGeom prst="rect">
              <a:avLst/>
            </a:prstGeom>
          </p:spPr>
        </p:pic>
        <p:sp>
          <p:nvSpPr>
            <p:cNvPr id="5" name="矩形 4"/>
            <p:cNvSpPr/>
            <p:nvPr/>
          </p:nvSpPr>
          <p:spPr>
            <a:xfrm>
              <a:off x="4876800" y="4100945"/>
              <a:ext cx="3362036" cy="8035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10021454" y="3967094"/>
              <a:ext cx="960003" cy="9374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4570982" y="858804"/>
            <a:ext cx="7190580" cy="2429341"/>
            <a:chOff x="4024132" y="61149"/>
            <a:chExt cx="7190580" cy="3226996"/>
          </a:xfrm>
        </p:grpSpPr>
        <p:pic>
          <p:nvPicPr>
            <p:cNvPr id="4" name="图片 3"/>
            <p:cNvPicPr>
              <a:picLocks noChangeAspect="1"/>
            </p:cNvPicPr>
            <p:nvPr/>
          </p:nvPicPr>
          <p:blipFill>
            <a:blip r:embed="rId4"/>
            <a:stretch>
              <a:fillRect/>
            </a:stretch>
          </p:blipFill>
          <p:spPr>
            <a:xfrm>
              <a:off x="4024132" y="61149"/>
              <a:ext cx="7190580" cy="3226996"/>
            </a:xfrm>
            <a:prstGeom prst="rect">
              <a:avLst/>
            </a:prstGeom>
          </p:spPr>
        </p:pic>
        <p:sp>
          <p:nvSpPr>
            <p:cNvPr id="89" name="矩形 88"/>
            <p:cNvSpPr/>
            <p:nvPr/>
          </p:nvSpPr>
          <p:spPr>
            <a:xfrm>
              <a:off x="10155382" y="554250"/>
              <a:ext cx="960003" cy="9374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组合 8"/>
          <p:cNvGrpSpPr>
            <a:grpSpLocks/>
          </p:cNvGrpSpPr>
          <p:nvPr/>
        </p:nvGrpSpPr>
        <p:grpSpPr bwMode="auto">
          <a:xfrm>
            <a:off x="1930400" y="1547006"/>
            <a:ext cx="2844800" cy="2844800"/>
            <a:chOff x="1841500" y="1970088"/>
            <a:chExt cx="2844800" cy="2844800"/>
          </a:xfrm>
        </p:grpSpPr>
        <p:grpSp>
          <p:nvGrpSpPr>
            <p:cNvPr id="52231" name="组合 2"/>
            <p:cNvGrpSpPr>
              <a:grpSpLocks/>
            </p:cNvGrpSpPr>
            <p:nvPr/>
          </p:nvGrpSpPr>
          <p:grpSpPr bwMode="auto">
            <a:xfrm>
              <a:off x="1997566" y="2126156"/>
              <a:ext cx="2532674" cy="2532664"/>
              <a:chOff x="4223654" y="2075543"/>
              <a:chExt cx="2786746" cy="2786743"/>
            </a:xfrm>
          </p:grpSpPr>
          <p:sp>
            <p:nvSpPr>
              <p:cNvPr id="5" name="弧形 4"/>
              <p:cNvSpPr/>
              <p:nvPr/>
            </p:nvSpPr>
            <p:spPr>
              <a:xfrm>
                <a:off x="4223114" y="2075001"/>
                <a:ext cx="2787820" cy="2787828"/>
              </a:xfrm>
              <a:prstGeom prst="arc">
                <a:avLst>
                  <a:gd name="adj1" fmla="val 16515091"/>
                  <a:gd name="adj2" fmla="val 8042095"/>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6" name="弧形 5"/>
              <p:cNvSpPr/>
              <p:nvPr/>
            </p:nvSpPr>
            <p:spPr>
              <a:xfrm flipH="1">
                <a:off x="4223114" y="2075001"/>
                <a:ext cx="2787820" cy="2787828"/>
              </a:xfrm>
              <a:prstGeom prst="arc">
                <a:avLst>
                  <a:gd name="adj1" fmla="val 16221398"/>
                  <a:gd name="adj2" fmla="val 17074317"/>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7" name="弧形 6"/>
              <p:cNvSpPr/>
              <p:nvPr/>
            </p:nvSpPr>
            <p:spPr>
              <a:xfrm flipH="1">
                <a:off x="4223114" y="2075001"/>
                <a:ext cx="2787820" cy="2787828"/>
              </a:xfrm>
              <a:prstGeom prst="arc">
                <a:avLst>
                  <a:gd name="adj1" fmla="val 19108016"/>
                  <a:gd name="adj2" fmla="val 947009"/>
                </a:avLst>
              </a:prstGeom>
              <a:ln w="88900">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8" name="弧形 7"/>
              <p:cNvSpPr/>
              <p:nvPr/>
            </p:nvSpPr>
            <p:spPr>
              <a:xfrm flipH="1">
                <a:off x="4223114" y="2075001"/>
                <a:ext cx="2787820" cy="2787828"/>
              </a:xfrm>
              <a:prstGeom prst="arc">
                <a:avLst>
                  <a:gd name="adj1" fmla="val 1732279"/>
                  <a:gd name="adj2" fmla="val 2508284"/>
                </a:avLst>
              </a:prstGeom>
              <a:ln w="88900">
                <a:solidFill>
                  <a:srgbClr val="01E2BC"/>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grpSp>
        <p:sp>
          <p:nvSpPr>
            <p:cNvPr id="4" name="椭圆 3"/>
            <p:cNvSpPr/>
            <p:nvPr/>
          </p:nvSpPr>
          <p:spPr>
            <a:xfrm rot="16200000">
              <a:off x="1841500" y="1970088"/>
              <a:ext cx="2844800" cy="2844800"/>
            </a:xfrm>
            <a:prstGeom prst="ellipse">
              <a:avLst/>
            </a:prstGeom>
            <a:noFill/>
            <a:ln w="50800">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sp>
        <p:nvSpPr>
          <p:cNvPr id="11" name="TextBox 31"/>
          <p:cNvSpPr txBox="1"/>
          <p:nvPr/>
        </p:nvSpPr>
        <p:spPr>
          <a:xfrm flipH="1">
            <a:off x="5049643" y="2369240"/>
            <a:ext cx="5523641" cy="1200329"/>
          </a:xfrm>
          <a:prstGeom prst="rect">
            <a:avLst/>
          </a:prstGeom>
          <a:noFill/>
        </p:spPr>
        <p:txBody>
          <a:bodyPr wrap="square">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7200" dirty="0">
                <a:solidFill>
                  <a:srgbClr val="01E2BC"/>
                </a:solidFill>
                <a:effectLst>
                  <a:outerShdw blurRad="266700" algn="tl" rotWithShape="0">
                    <a:srgbClr val="44546A">
                      <a:lumMod val="40000"/>
                      <a:lumOff val="60000"/>
                      <a:alpha val="55000"/>
                    </a:srgbClr>
                  </a:outerShdw>
                </a:effectLst>
                <a:latin typeface="Arial Rounded MT Bold" pitchFamily="34" charset="0"/>
                <a:cs typeface="Times New Roman" pitchFamily="18" charset="0"/>
              </a:rPr>
              <a:t>可视化分析</a:t>
            </a:r>
          </a:p>
        </p:txBody>
      </p:sp>
      <p:sp>
        <p:nvSpPr>
          <p:cNvPr id="13" name="TextBox 31"/>
          <p:cNvSpPr txBox="1"/>
          <p:nvPr/>
        </p:nvSpPr>
        <p:spPr>
          <a:xfrm flipH="1">
            <a:off x="2515993" y="1547005"/>
            <a:ext cx="1675074" cy="2646878"/>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lnSpc>
                <a:spcPct val="100000"/>
              </a:lnSpc>
              <a:spcBef>
                <a:spcPts val="0"/>
              </a:spcBef>
              <a:spcAft>
                <a:spcPts val="0"/>
              </a:spcAft>
              <a:defRPr/>
            </a:pPr>
            <a:r>
              <a:rPr lang="en-US" altLang="zh-CN" sz="16600" dirty="0">
                <a:effectLst>
                  <a:outerShdw blurRad="266700" algn="tl" rotWithShape="0">
                    <a:srgbClr val="44546A">
                      <a:lumMod val="40000"/>
                      <a:lumOff val="60000"/>
                      <a:alpha val="55000"/>
                    </a:srgbClr>
                  </a:outerShdw>
                </a:effectLst>
                <a:cs typeface="Times New Roman" pitchFamily="18" charset="0"/>
              </a:rPr>
              <a:t>+</a:t>
            </a:r>
            <a:endParaRPr lang="zh-CN" altLang="en-US" sz="16600" dirty="0">
              <a:effectLst>
                <a:outerShdw blurRad="266700" algn="tl" rotWithShape="0">
                  <a:srgbClr val="44546A">
                    <a:lumMod val="40000"/>
                    <a:lumOff val="60000"/>
                    <a:alpha val="55000"/>
                  </a:srgbClr>
                </a:outerShdw>
              </a:effectLst>
              <a:cs typeface="Times New Roman" pitchFamily="18" charset="0"/>
            </a:endParaRPr>
          </a:p>
        </p:txBody>
      </p:sp>
    </p:spTree>
    <p:extLst>
      <p:ext uri="{BB962C8B-B14F-4D97-AF65-F5344CB8AC3E}">
        <p14:creationId xmlns:p14="http://schemas.microsoft.com/office/powerpoint/2010/main" val="407469885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组合 1"/>
          <p:cNvGrpSpPr>
            <a:grpSpLocks/>
          </p:cNvGrpSpPr>
          <p:nvPr/>
        </p:nvGrpSpPr>
        <p:grpSpPr bwMode="auto">
          <a:xfrm>
            <a:off x="271463" y="346075"/>
            <a:ext cx="842962" cy="390525"/>
            <a:chOff x="-29932" y="520698"/>
            <a:chExt cx="577569" cy="258806"/>
          </a:xfrm>
        </p:grpSpPr>
        <p:sp>
          <p:nvSpPr>
            <p:cNvPr id="3" name="箭头: V 形 259"/>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4" name="箭头: V 形 260"/>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5" name="箭头: V 形 261"/>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p:nvSpPr>
          <p:cNvPr id="6" name="TextBox 31"/>
          <p:cNvSpPr txBox="1"/>
          <p:nvPr/>
        </p:nvSpPr>
        <p:spPr>
          <a:xfrm flipH="1">
            <a:off x="1114425" y="150434"/>
            <a:ext cx="4286120" cy="769441"/>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可视化分析</a:t>
            </a:r>
          </a:p>
        </p:txBody>
      </p:sp>
      <p:sp>
        <p:nvSpPr>
          <p:cNvPr id="7" name="矩形 6"/>
          <p:cNvSpPr/>
          <p:nvPr/>
        </p:nvSpPr>
        <p:spPr>
          <a:xfrm>
            <a:off x="5234713" y="1936112"/>
            <a:ext cx="2954655" cy="646331"/>
          </a:xfrm>
          <a:prstGeom prst="rect">
            <a:avLst/>
          </a:prstGeom>
        </p:spPr>
        <p:txBody>
          <a:bodyPr wrap="none">
            <a:spAutoFit/>
          </a:bodyPr>
          <a:lstStyle/>
          <a:p>
            <a:pPr defTabSz="685891" eaLnBrk="1" fontAlgn="auto" hangingPunct="1">
              <a:spcBef>
                <a:spcPts val="0"/>
              </a:spcBef>
              <a:spcAft>
                <a:spcPts val="0"/>
              </a:spcAft>
              <a:defRPr/>
            </a:pPr>
            <a:r>
              <a:rPr lang="zh-CN" altLang="en-US" sz="3600" kern="0" dirty="0">
                <a:ln w="18415" cmpd="sng">
                  <a:noFill/>
                  <a:prstDash val="solid"/>
                </a:ln>
                <a:solidFill>
                  <a:schemeClr val="bg1"/>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用电规律分析</a:t>
            </a:r>
          </a:p>
        </p:txBody>
      </p:sp>
      <p:sp>
        <p:nvSpPr>
          <p:cNvPr id="9" name="矩形 8"/>
          <p:cNvSpPr/>
          <p:nvPr/>
        </p:nvSpPr>
        <p:spPr>
          <a:xfrm>
            <a:off x="5234713" y="3820303"/>
            <a:ext cx="2954655" cy="646331"/>
          </a:xfrm>
          <a:prstGeom prst="rect">
            <a:avLst/>
          </a:prstGeom>
        </p:spPr>
        <p:txBody>
          <a:bodyPr wrap="none">
            <a:spAutoFit/>
          </a:bodyPr>
          <a:lstStyle/>
          <a:p>
            <a:pPr defTabSz="685891" eaLnBrk="1" fontAlgn="auto" hangingPunct="1">
              <a:spcBef>
                <a:spcPts val="0"/>
              </a:spcBef>
              <a:spcAft>
                <a:spcPts val="0"/>
              </a:spcAft>
              <a:defRPr/>
            </a:pPr>
            <a:r>
              <a:rPr lang="zh-CN" altLang="en-US" sz="3600" kern="0" dirty="0">
                <a:ln w="18415" cmpd="sng">
                  <a:noFill/>
                  <a:prstDash val="solid"/>
                </a:ln>
                <a:solidFill>
                  <a:schemeClr val="bg1"/>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用电异常分析</a:t>
            </a:r>
          </a:p>
        </p:txBody>
      </p:sp>
      <p:grpSp>
        <p:nvGrpSpPr>
          <p:cNvPr id="19" name="组合 84"/>
          <p:cNvGrpSpPr>
            <a:grpSpLocks/>
          </p:cNvGrpSpPr>
          <p:nvPr/>
        </p:nvGrpSpPr>
        <p:grpSpPr bwMode="auto">
          <a:xfrm>
            <a:off x="3205367" y="1528997"/>
            <a:ext cx="1419131" cy="1419114"/>
            <a:chOff x="3811108" y="1768055"/>
            <a:chExt cx="838200" cy="838198"/>
          </a:xfrm>
        </p:grpSpPr>
        <p:grpSp>
          <p:nvGrpSpPr>
            <p:cNvPr id="20" name="组合 8"/>
            <p:cNvGrpSpPr>
              <a:grpSpLocks/>
            </p:cNvGrpSpPr>
            <p:nvPr/>
          </p:nvGrpSpPr>
          <p:grpSpPr bwMode="auto">
            <a:xfrm>
              <a:off x="3811108" y="1768055"/>
              <a:ext cx="838200" cy="838198"/>
              <a:chOff x="4082473" y="1415478"/>
              <a:chExt cx="4027054" cy="4027044"/>
            </a:xfrm>
          </p:grpSpPr>
          <p:sp>
            <p:nvSpPr>
              <p:cNvPr id="22" name="椭圆 21"/>
              <p:cNvSpPr/>
              <p:nvPr/>
            </p:nvSpPr>
            <p:spPr>
              <a:xfrm>
                <a:off x="4082473" y="1415478"/>
                <a:ext cx="4027054" cy="4027044"/>
              </a:xfrm>
              <a:prstGeom prst="ellipse">
                <a:avLst/>
              </a:prstGeom>
              <a:gradFill flip="none" rotWithShape="1">
                <a:gsLst>
                  <a:gs pos="65000">
                    <a:srgbClr val="01E2BC">
                      <a:alpha val="0"/>
                    </a:srgbClr>
                  </a:gs>
                  <a:gs pos="100000">
                    <a:srgbClr val="01E2BC"/>
                  </a:gs>
                </a:gsLst>
                <a:path path="circle">
                  <a:fillToRect l="50000" t="50000" r="50000" b="50000"/>
                </a:path>
                <a:tileRect/>
              </a:gradFill>
              <a:ln>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600"/>
              </a:p>
            </p:txBody>
          </p:sp>
          <p:sp>
            <p:nvSpPr>
              <p:cNvPr id="23" name="椭圆 22"/>
              <p:cNvSpPr/>
              <p:nvPr/>
            </p:nvSpPr>
            <p:spPr>
              <a:xfrm>
                <a:off x="4551721" y="1884726"/>
                <a:ext cx="3088557" cy="3088548"/>
              </a:xfrm>
              <a:prstGeom prst="ellipse">
                <a:avLst/>
              </a:prstGeom>
              <a:noFill/>
              <a:ln>
                <a:solidFill>
                  <a:srgbClr val="01E2BC"/>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600"/>
              </a:p>
            </p:txBody>
          </p:sp>
          <p:grpSp>
            <p:nvGrpSpPr>
              <p:cNvPr id="24" name="组合 23"/>
              <p:cNvGrpSpPr/>
              <p:nvPr/>
            </p:nvGrpSpPr>
            <p:grpSpPr>
              <a:xfrm>
                <a:off x="4371755" y="1579605"/>
                <a:ext cx="3448493" cy="3698793"/>
                <a:chOff x="4981975" y="4909762"/>
                <a:chExt cx="561351" cy="602096"/>
              </a:xfrm>
              <a:solidFill>
                <a:schemeClr val="bg1"/>
              </a:solidFill>
              <a:effectLst>
                <a:glow rad="50800">
                  <a:schemeClr val="bg1">
                    <a:alpha val="10000"/>
                  </a:schemeClr>
                </a:glow>
              </a:effectLst>
            </p:grpSpPr>
            <p:sp>
              <p:nvSpPr>
                <p:cNvPr id="25" name="任意多边形 122"/>
                <p:cNvSpPr/>
                <p:nvPr/>
              </p:nvSpPr>
              <p:spPr>
                <a:xfrm>
                  <a:off x="4981975" y="4909762"/>
                  <a:ext cx="561351"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600"/>
                </a:p>
              </p:txBody>
            </p:sp>
            <p:sp>
              <p:nvSpPr>
                <p:cNvPr id="26" name="任意多边形 123"/>
                <p:cNvSpPr/>
                <p:nvPr/>
              </p:nvSpPr>
              <p:spPr>
                <a:xfrm>
                  <a:off x="5028095" y="5397418"/>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600"/>
                </a:p>
              </p:txBody>
            </p:sp>
            <p:sp>
              <p:nvSpPr>
                <p:cNvPr id="27" name="任意多边形 124"/>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600"/>
                </a:p>
              </p:txBody>
            </p:sp>
          </p:grpSp>
        </p:grpSp>
        <p:sp>
          <p:nvSpPr>
            <p:cNvPr id="21" name="TextBox 31"/>
            <p:cNvSpPr txBox="1"/>
            <p:nvPr/>
          </p:nvSpPr>
          <p:spPr>
            <a:xfrm flipH="1">
              <a:off x="3905912" y="1953981"/>
              <a:ext cx="658804" cy="490827"/>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6000" dirty="0">
                  <a:solidFill>
                    <a:srgbClr val="01E2BC"/>
                  </a:solidFill>
                  <a:effectLst>
                    <a:outerShdw blurRad="266700" algn="tl" rotWithShape="0">
                      <a:schemeClr val="tx2">
                        <a:lumMod val="40000"/>
                        <a:lumOff val="60000"/>
                        <a:alpha val="55000"/>
                      </a:schemeClr>
                    </a:outerShdw>
                  </a:effectLst>
                  <a:cs typeface="Times New Roman" pitchFamily="18" charset="0"/>
                </a:rPr>
                <a:t>1</a:t>
              </a:r>
              <a:endParaRPr lang="zh-CN" altLang="en-US" sz="6000" dirty="0">
                <a:solidFill>
                  <a:srgbClr val="01E2BC"/>
                </a:solidFill>
                <a:effectLst>
                  <a:outerShdw blurRad="266700" algn="tl" rotWithShape="0">
                    <a:schemeClr val="tx2">
                      <a:lumMod val="40000"/>
                      <a:lumOff val="60000"/>
                      <a:alpha val="55000"/>
                    </a:schemeClr>
                  </a:outerShdw>
                </a:effectLst>
                <a:cs typeface="Times New Roman" pitchFamily="18" charset="0"/>
              </a:endParaRPr>
            </a:p>
          </p:txBody>
        </p:sp>
      </p:grpSp>
      <p:grpSp>
        <p:nvGrpSpPr>
          <p:cNvPr id="30" name="组合 29"/>
          <p:cNvGrpSpPr>
            <a:grpSpLocks/>
          </p:cNvGrpSpPr>
          <p:nvPr/>
        </p:nvGrpSpPr>
        <p:grpSpPr bwMode="auto">
          <a:xfrm>
            <a:off x="3192667" y="3434372"/>
            <a:ext cx="1419131" cy="1418194"/>
            <a:chOff x="3811108" y="4997388"/>
            <a:chExt cx="838200" cy="838198"/>
          </a:xfrm>
        </p:grpSpPr>
        <p:grpSp>
          <p:nvGrpSpPr>
            <p:cNvPr id="31" name="组合 36"/>
            <p:cNvGrpSpPr>
              <a:grpSpLocks/>
            </p:cNvGrpSpPr>
            <p:nvPr/>
          </p:nvGrpSpPr>
          <p:grpSpPr bwMode="auto">
            <a:xfrm>
              <a:off x="3811108" y="4997388"/>
              <a:ext cx="838200" cy="838198"/>
              <a:chOff x="4082473" y="1415478"/>
              <a:chExt cx="4027054" cy="4027043"/>
            </a:xfrm>
          </p:grpSpPr>
          <p:sp>
            <p:nvSpPr>
              <p:cNvPr id="36" name="椭圆 35"/>
              <p:cNvSpPr/>
              <p:nvPr/>
            </p:nvSpPr>
            <p:spPr>
              <a:xfrm>
                <a:off x="4082473" y="1415478"/>
                <a:ext cx="4027054" cy="4027043"/>
              </a:xfrm>
              <a:prstGeom prst="ellipse">
                <a:avLst/>
              </a:prstGeom>
              <a:gradFill flip="none" rotWithShape="1">
                <a:gsLst>
                  <a:gs pos="65000">
                    <a:srgbClr val="01E2BC">
                      <a:alpha val="0"/>
                    </a:srgbClr>
                  </a:gs>
                  <a:gs pos="100000">
                    <a:srgbClr val="01E2BC"/>
                  </a:gs>
                </a:gsLst>
                <a:path path="circle">
                  <a:fillToRect l="50000" t="50000" r="50000" b="50000"/>
                </a:path>
                <a:tileRect/>
              </a:gradFill>
              <a:ln>
                <a:solidFill>
                  <a:srgbClr val="01E2BC"/>
                </a:solidFill>
              </a:ln>
              <a:effectLst>
                <a:outerShdw blurRad="63500" sx="102000" sy="102000" algn="ctr" rotWithShape="0">
                  <a:srgbClr val="01E2B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600"/>
              </a:p>
            </p:txBody>
          </p:sp>
          <p:sp>
            <p:nvSpPr>
              <p:cNvPr id="37" name="椭圆 36"/>
              <p:cNvSpPr/>
              <p:nvPr/>
            </p:nvSpPr>
            <p:spPr>
              <a:xfrm>
                <a:off x="4551721" y="1884726"/>
                <a:ext cx="3088557" cy="3088548"/>
              </a:xfrm>
              <a:prstGeom prst="ellipse">
                <a:avLst/>
              </a:prstGeom>
              <a:noFill/>
              <a:ln>
                <a:solidFill>
                  <a:srgbClr val="01E2BC"/>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600"/>
              </a:p>
            </p:txBody>
          </p:sp>
          <p:grpSp>
            <p:nvGrpSpPr>
              <p:cNvPr id="38" name="组合 37"/>
              <p:cNvGrpSpPr/>
              <p:nvPr/>
            </p:nvGrpSpPr>
            <p:grpSpPr>
              <a:xfrm>
                <a:off x="4371755" y="1579605"/>
                <a:ext cx="3448493" cy="3698793"/>
                <a:chOff x="4981975" y="4909762"/>
                <a:chExt cx="561351" cy="602096"/>
              </a:xfrm>
              <a:solidFill>
                <a:schemeClr val="bg1"/>
              </a:solidFill>
              <a:effectLst>
                <a:glow rad="50800">
                  <a:schemeClr val="bg1">
                    <a:alpha val="10000"/>
                  </a:schemeClr>
                </a:glow>
              </a:effectLst>
            </p:grpSpPr>
            <p:sp>
              <p:nvSpPr>
                <p:cNvPr id="39" name="任意多边形 122"/>
                <p:cNvSpPr/>
                <p:nvPr/>
              </p:nvSpPr>
              <p:spPr>
                <a:xfrm>
                  <a:off x="4981975" y="4909762"/>
                  <a:ext cx="561351"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600"/>
                </a:p>
              </p:txBody>
            </p:sp>
            <p:sp>
              <p:nvSpPr>
                <p:cNvPr id="40" name="任意多边形 123"/>
                <p:cNvSpPr/>
                <p:nvPr/>
              </p:nvSpPr>
              <p:spPr>
                <a:xfrm>
                  <a:off x="5028095" y="5397418"/>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600"/>
                </a:p>
              </p:txBody>
            </p:sp>
            <p:sp>
              <p:nvSpPr>
                <p:cNvPr id="41" name="任意多边形 124"/>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3600"/>
                </a:p>
              </p:txBody>
            </p:sp>
          </p:grpSp>
        </p:grpSp>
        <p:sp>
          <p:nvSpPr>
            <p:cNvPr id="33" name="TextBox 31"/>
            <p:cNvSpPr txBox="1"/>
            <p:nvPr/>
          </p:nvSpPr>
          <p:spPr>
            <a:xfrm flipH="1">
              <a:off x="3905912" y="5189181"/>
              <a:ext cx="658804" cy="491146"/>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en-US" altLang="zh-CN" sz="6000" dirty="0">
                  <a:solidFill>
                    <a:srgbClr val="01E2BC"/>
                  </a:solidFill>
                  <a:effectLst>
                    <a:outerShdw blurRad="266700" algn="tl" rotWithShape="0">
                      <a:schemeClr val="tx2">
                        <a:lumMod val="40000"/>
                        <a:lumOff val="60000"/>
                        <a:alpha val="55000"/>
                      </a:schemeClr>
                    </a:outerShdw>
                  </a:effectLst>
                  <a:cs typeface="Times New Roman" pitchFamily="18" charset="0"/>
                </a:rPr>
                <a:t>2</a:t>
              </a:r>
              <a:endParaRPr lang="zh-CN" altLang="en-US" sz="6000" dirty="0">
                <a:solidFill>
                  <a:srgbClr val="01E2BC"/>
                </a:solidFill>
                <a:effectLst>
                  <a:outerShdw blurRad="266700" algn="tl" rotWithShape="0">
                    <a:schemeClr val="tx2">
                      <a:lumMod val="40000"/>
                      <a:lumOff val="60000"/>
                      <a:alpha val="55000"/>
                    </a:schemeClr>
                  </a:outerShdw>
                </a:effectLst>
                <a:cs typeface="Times New Roman" pitchFamily="18" charset="0"/>
              </a:endParaRPr>
            </a:p>
          </p:txBody>
        </p:sp>
      </p:gr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149"/>
          <p:cNvGrpSpPr>
            <a:grpSpLocks/>
          </p:cNvGrpSpPr>
          <p:nvPr/>
        </p:nvGrpSpPr>
        <p:grpSpPr bwMode="auto">
          <a:xfrm>
            <a:off x="646090" y="3002647"/>
            <a:ext cx="3076575" cy="747713"/>
            <a:chOff x="1082572" y="2829322"/>
            <a:chExt cx="3641943" cy="1148103"/>
          </a:xfrm>
        </p:grpSpPr>
        <p:grpSp>
          <p:nvGrpSpPr>
            <p:cNvPr id="19471" name="组合 159"/>
            <p:cNvGrpSpPr>
              <a:grpSpLocks/>
            </p:cNvGrpSpPr>
            <p:nvPr/>
          </p:nvGrpSpPr>
          <p:grpSpPr bwMode="auto">
            <a:xfrm>
              <a:off x="1082572" y="2829322"/>
              <a:ext cx="937955" cy="1148103"/>
              <a:chOff x="1090192" y="2829322"/>
              <a:chExt cx="937955" cy="1148103"/>
            </a:xfrm>
          </p:grpSpPr>
          <p:sp>
            <p:nvSpPr>
              <p:cNvPr id="171" name="任意多边形 7"/>
              <p:cNvSpPr/>
              <p:nvPr/>
            </p:nvSpPr>
            <p:spPr>
              <a:xfrm rot="5400000">
                <a:off x="917804" y="3685898"/>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2" name="任意多边形 9"/>
              <p:cNvSpPr/>
              <p:nvPr/>
            </p:nvSpPr>
            <p:spPr>
              <a:xfrm>
                <a:off x="1149761" y="3917855"/>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3" name="任意多边形 11"/>
              <p:cNvSpPr/>
              <p:nvPr/>
            </p:nvSpPr>
            <p:spPr>
              <a:xfrm rot="16200000" flipV="1">
                <a:off x="917804" y="3061279"/>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4" name="任意多边形 18"/>
              <p:cNvSpPr/>
              <p:nvPr/>
            </p:nvSpPr>
            <p:spPr>
              <a:xfrm>
                <a:off x="1366439" y="2836636"/>
                <a:ext cx="497995" cy="53627"/>
              </a:xfrm>
              <a:custGeom>
                <a:avLst/>
                <a:gdLst>
                  <a:gd name="connsiteX0" fmla="*/ 50006 w 521225"/>
                  <a:gd name="connsiteY0" fmla="*/ 0 h 50006"/>
                  <a:gd name="connsiteX1" fmla="*/ 471219 w 521225"/>
                  <a:gd name="connsiteY1" fmla="*/ 0 h 50006"/>
                  <a:gd name="connsiteX2" fmla="*/ 521225 w 521225"/>
                  <a:gd name="connsiteY2" fmla="*/ 50006 h 50006"/>
                  <a:gd name="connsiteX3" fmla="*/ 0 w 521225"/>
                  <a:gd name="connsiteY3" fmla="*/ 50006 h 50006"/>
                  <a:gd name="connsiteX4" fmla="*/ 50006 w 521225"/>
                  <a:gd name="connsiteY4" fmla="*/ 0 h 50006"/>
                  <a:gd name="connsiteX0" fmla="*/ 0 w 521225"/>
                  <a:gd name="connsiteY0" fmla="*/ 50006 h 141446"/>
                  <a:gd name="connsiteX1" fmla="*/ 50006 w 521225"/>
                  <a:gd name="connsiteY1" fmla="*/ 0 h 141446"/>
                  <a:gd name="connsiteX2" fmla="*/ 471219 w 521225"/>
                  <a:gd name="connsiteY2" fmla="*/ 0 h 141446"/>
                  <a:gd name="connsiteX3" fmla="*/ 521225 w 521225"/>
                  <a:gd name="connsiteY3" fmla="*/ 50006 h 141446"/>
                  <a:gd name="connsiteX4" fmla="*/ 91440 w 521225"/>
                  <a:gd name="connsiteY4" fmla="*/ 141446 h 141446"/>
                  <a:gd name="connsiteX0" fmla="*/ 0 w 521225"/>
                  <a:gd name="connsiteY0" fmla="*/ 50006 h 50006"/>
                  <a:gd name="connsiteX1" fmla="*/ 50006 w 521225"/>
                  <a:gd name="connsiteY1" fmla="*/ 0 h 50006"/>
                  <a:gd name="connsiteX2" fmla="*/ 471219 w 521225"/>
                  <a:gd name="connsiteY2" fmla="*/ 0 h 50006"/>
                  <a:gd name="connsiteX3" fmla="*/ 521225 w 521225"/>
                  <a:gd name="connsiteY3" fmla="*/ 50006 h 50006"/>
                  <a:gd name="connsiteX0" fmla="*/ 0 w 471219"/>
                  <a:gd name="connsiteY0" fmla="*/ 0 h 50006"/>
                  <a:gd name="connsiteX1" fmla="*/ 421213 w 471219"/>
                  <a:gd name="connsiteY1" fmla="*/ 0 h 50006"/>
                  <a:gd name="connsiteX2" fmla="*/ 471219 w 471219"/>
                  <a:gd name="connsiteY2" fmla="*/ 50006 h 50006"/>
                </a:gdLst>
                <a:ahLst/>
                <a:cxnLst>
                  <a:cxn ang="0">
                    <a:pos x="connsiteX0" y="connsiteY0"/>
                  </a:cxn>
                  <a:cxn ang="0">
                    <a:pos x="connsiteX1" y="connsiteY1"/>
                  </a:cxn>
                  <a:cxn ang="0">
                    <a:pos x="connsiteX2" y="connsiteY2"/>
                  </a:cxn>
                </a:cxnLst>
                <a:rect l="l" t="t" r="r" b="b"/>
                <a:pathLst>
                  <a:path w="471219" h="50006">
                    <a:moveTo>
                      <a:pt x="0" y="0"/>
                    </a:moveTo>
                    <a:lnTo>
                      <a:pt x="421213" y="0"/>
                    </a:lnTo>
                    <a:lnTo>
                      <a:pt x="471219" y="50006"/>
                    </a:lnTo>
                  </a:path>
                </a:pathLst>
              </a:cu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5" name="任意多边形 12"/>
              <p:cNvSpPr/>
              <p:nvPr/>
            </p:nvSpPr>
            <p:spPr>
              <a:xfrm flipV="1">
                <a:off x="1149761" y="2829322"/>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9503" name="组合 175"/>
              <p:cNvGrpSpPr>
                <a:grpSpLocks/>
              </p:cNvGrpSpPr>
              <p:nvPr/>
            </p:nvGrpSpPr>
            <p:grpSpPr bwMode="auto">
              <a:xfrm>
                <a:off x="1508019" y="3947640"/>
                <a:ext cx="520128" cy="0"/>
                <a:chOff x="1631394" y="5381691"/>
                <a:chExt cx="707830" cy="0"/>
              </a:xfrm>
            </p:grpSpPr>
            <p:cxnSp>
              <p:nvCxnSpPr>
                <p:cNvPr id="177" name="直接连接符 176"/>
                <p:cNvCxnSpPr/>
                <p:nvPr/>
              </p:nvCxnSpPr>
              <p:spPr>
                <a:xfrm>
                  <a:off x="1630526" y="6456776"/>
                  <a:ext cx="705840" cy="0"/>
                </a:xfrm>
                <a:prstGeom prst="line">
                  <a:avLst/>
                </a:pr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2246858" y="6456776"/>
                  <a:ext cx="89508" cy="0"/>
                </a:xfrm>
                <a:prstGeom prst="line">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19472" name="组合 160"/>
            <p:cNvGrpSpPr>
              <a:grpSpLocks/>
            </p:cNvGrpSpPr>
            <p:nvPr/>
          </p:nvGrpSpPr>
          <p:grpSpPr bwMode="auto">
            <a:xfrm flipH="1" flipV="1">
              <a:off x="3786560" y="2829322"/>
              <a:ext cx="937955" cy="1148103"/>
              <a:chOff x="1090192" y="2829322"/>
              <a:chExt cx="937955" cy="1148103"/>
            </a:xfrm>
          </p:grpSpPr>
          <p:sp>
            <p:nvSpPr>
              <p:cNvPr id="163" name="任意多边形 7"/>
              <p:cNvSpPr/>
              <p:nvPr/>
            </p:nvSpPr>
            <p:spPr>
              <a:xfrm rot="5400000">
                <a:off x="917804" y="3685898"/>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4" name="任意多边形 9"/>
              <p:cNvSpPr/>
              <p:nvPr/>
            </p:nvSpPr>
            <p:spPr>
              <a:xfrm>
                <a:off x="1149761" y="3917855"/>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5" name="任意多边形 11"/>
              <p:cNvSpPr/>
              <p:nvPr/>
            </p:nvSpPr>
            <p:spPr>
              <a:xfrm rot="16200000" flipV="1">
                <a:off x="917804" y="3061279"/>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6" name="任意多边形 18"/>
              <p:cNvSpPr/>
              <p:nvPr/>
            </p:nvSpPr>
            <p:spPr>
              <a:xfrm>
                <a:off x="1366438" y="2836636"/>
                <a:ext cx="497996" cy="53627"/>
              </a:xfrm>
              <a:custGeom>
                <a:avLst/>
                <a:gdLst>
                  <a:gd name="connsiteX0" fmla="*/ 50006 w 521225"/>
                  <a:gd name="connsiteY0" fmla="*/ 0 h 50006"/>
                  <a:gd name="connsiteX1" fmla="*/ 471219 w 521225"/>
                  <a:gd name="connsiteY1" fmla="*/ 0 h 50006"/>
                  <a:gd name="connsiteX2" fmla="*/ 521225 w 521225"/>
                  <a:gd name="connsiteY2" fmla="*/ 50006 h 50006"/>
                  <a:gd name="connsiteX3" fmla="*/ 0 w 521225"/>
                  <a:gd name="connsiteY3" fmla="*/ 50006 h 50006"/>
                  <a:gd name="connsiteX4" fmla="*/ 50006 w 521225"/>
                  <a:gd name="connsiteY4" fmla="*/ 0 h 50006"/>
                  <a:gd name="connsiteX0" fmla="*/ 0 w 521225"/>
                  <a:gd name="connsiteY0" fmla="*/ 50006 h 141446"/>
                  <a:gd name="connsiteX1" fmla="*/ 50006 w 521225"/>
                  <a:gd name="connsiteY1" fmla="*/ 0 h 141446"/>
                  <a:gd name="connsiteX2" fmla="*/ 471219 w 521225"/>
                  <a:gd name="connsiteY2" fmla="*/ 0 h 141446"/>
                  <a:gd name="connsiteX3" fmla="*/ 521225 w 521225"/>
                  <a:gd name="connsiteY3" fmla="*/ 50006 h 141446"/>
                  <a:gd name="connsiteX4" fmla="*/ 91440 w 521225"/>
                  <a:gd name="connsiteY4" fmla="*/ 141446 h 141446"/>
                  <a:gd name="connsiteX0" fmla="*/ 0 w 521225"/>
                  <a:gd name="connsiteY0" fmla="*/ 50006 h 50006"/>
                  <a:gd name="connsiteX1" fmla="*/ 50006 w 521225"/>
                  <a:gd name="connsiteY1" fmla="*/ 0 h 50006"/>
                  <a:gd name="connsiteX2" fmla="*/ 471219 w 521225"/>
                  <a:gd name="connsiteY2" fmla="*/ 0 h 50006"/>
                  <a:gd name="connsiteX3" fmla="*/ 521225 w 521225"/>
                  <a:gd name="connsiteY3" fmla="*/ 50006 h 50006"/>
                  <a:gd name="connsiteX0" fmla="*/ 0 w 471219"/>
                  <a:gd name="connsiteY0" fmla="*/ 0 h 50006"/>
                  <a:gd name="connsiteX1" fmla="*/ 421213 w 471219"/>
                  <a:gd name="connsiteY1" fmla="*/ 0 h 50006"/>
                  <a:gd name="connsiteX2" fmla="*/ 471219 w 471219"/>
                  <a:gd name="connsiteY2" fmla="*/ 50006 h 50006"/>
                </a:gdLst>
                <a:ahLst/>
                <a:cxnLst>
                  <a:cxn ang="0">
                    <a:pos x="connsiteX0" y="connsiteY0"/>
                  </a:cxn>
                  <a:cxn ang="0">
                    <a:pos x="connsiteX1" y="connsiteY1"/>
                  </a:cxn>
                  <a:cxn ang="0">
                    <a:pos x="connsiteX2" y="connsiteY2"/>
                  </a:cxn>
                </a:cxnLst>
                <a:rect l="l" t="t" r="r" b="b"/>
                <a:pathLst>
                  <a:path w="471219" h="50006">
                    <a:moveTo>
                      <a:pt x="0" y="0"/>
                    </a:moveTo>
                    <a:lnTo>
                      <a:pt x="421213" y="0"/>
                    </a:lnTo>
                    <a:lnTo>
                      <a:pt x="471219" y="50006"/>
                    </a:lnTo>
                  </a:path>
                </a:pathLst>
              </a:cu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7" name="任意多边形 12"/>
              <p:cNvSpPr/>
              <p:nvPr/>
            </p:nvSpPr>
            <p:spPr>
              <a:xfrm flipV="1">
                <a:off x="1149761" y="2829322"/>
                <a:ext cx="404345" cy="59570"/>
              </a:xfrm>
              <a:custGeom>
                <a:avLst/>
                <a:gdLst>
                  <a:gd name="connsiteX0" fmla="*/ 404276 w 474126"/>
                  <a:gd name="connsiteY0" fmla="*/ 69850 h 69850"/>
                  <a:gd name="connsiteX1" fmla="*/ 69850 w 474126"/>
                  <a:gd name="connsiteY1" fmla="*/ 69850 h 69850"/>
                  <a:gd name="connsiteX2" fmla="*/ 0 w 474126"/>
                  <a:gd name="connsiteY2" fmla="*/ 0 h 69850"/>
                  <a:gd name="connsiteX3" fmla="*/ 474126 w 474126"/>
                  <a:gd name="connsiteY3" fmla="*/ 0 h 69850"/>
                  <a:gd name="connsiteX4" fmla="*/ 404276 w 474126"/>
                  <a:gd name="connsiteY4" fmla="*/ 69850 h 6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6" h="69850">
                    <a:moveTo>
                      <a:pt x="404276" y="69850"/>
                    </a:moveTo>
                    <a:lnTo>
                      <a:pt x="69850" y="69850"/>
                    </a:lnTo>
                    <a:lnTo>
                      <a:pt x="0" y="0"/>
                    </a:lnTo>
                    <a:lnTo>
                      <a:pt x="474126" y="0"/>
                    </a:lnTo>
                    <a:lnTo>
                      <a:pt x="404276" y="69850"/>
                    </a:lnTo>
                    <a:close/>
                  </a:path>
                </a:pathLst>
              </a:custGeom>
              <a:solidFill>
                <a:srgbClr val="01E2BC"/>
              </a:solidFill>
              <a:ln w="3175">
                <a:noFill/>
              </a:ln>
              <a:effectLst>
                <a:innerShdw blurRad="254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9487" name="组合 167"/>
              <p:cNvGrpSpPr>
                <a:grpSpLocks/>
              </p:cNvGrpSpPr>
              <p:nvPr/>
            </p:nvGrpSpPr>
            <p:grpSpPr bwMode="auto">
              <a:xfrm>
                <a:off x="1508019" y="3947640"/>
                <a:ext cx="520128" cy="0"/>
                <a:chOff x="1631394" y="5381691"/>
                <a:chExt cx="707830" cy="0"/>
              </a:xfrm>
            </p:grpSpPr>
            <p:cxnSp>
              <p:nvCxnSpPr>
                <p:cNvPr id="169" name="直接连接符 168"/>
                <p:cNvCxnSpPr/>
                <p:nvPr/>
              </p:nvCxnSpPr>
              <p:spPr>
                <a:xfrm>
                  <a:off x="1630526" y="6456776"/>
                  <a:ext cx="705840" cy="0"/>
                </a:xfrm>
                <a:prstGeom prst="line">
                  <a:avLst/>
                </a:prstGeom>
                <a:noFill/>
                <a:ln w="6350">
                  <a:solidFill>
                    <a:srgbClr val="01E2BC">
                      <a:alpha val="5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2246857" y="6456776"/>
                  <a:ext cx="89510" cy="0"/>
                </a:xfrm>
                <a:prstGeom prst="line">
                  <a:avLst/>
                </a:prstGeom>
                <a:noFill/>
                <a:ln w="28575">
                  <a:solidFill>
                    <a:srgbClr val="01E2BC"/>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62" name="矩形 161"/>
            <p:cNvSpPr/>
            <p:nvPr/>
          </p:nvSpPr>
          <p:spPr>
            <a:xfrm>
              <a:off x="1142707" y="2890262"/>
              <a:ext cx="3514156" cy="1026222"/>
            </a:xfrm>
            <a:prstGeom prst="rect">
              <a:avLst/>
            </a:prstGeom>
            <a:noFill/>
            <a:ln w="12700">
              <a:solidFill>
                <a:schemeClr val="bg1">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87" name="TextBox 31"/>
          <p:cNvSpPr txBox="1"/>
          <p:nvPr/>
        </p:nvSpPr>
        <p:spPr>
          <a:xfrm flipH="1">
            <a:off x="657284" y="3220389"/>
            <a:ext cx="3077296" cy="392672"/>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defTabSz="685891" eaLnBrk="1" fontAlgn="auto" hangingPunct="1">
              <a:spcBef>
                <a:spcPts val="0"/>
              </a:spcBef>
              <a:spcAft>
                <a:spcPts val="0"/>
              </a:spcAft>
              <a:defRPr/>
            </a:pP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用电呈幂律分布</a:t>
            </a:r>
          </a:p>
        </p:txBody>
      </p:sp>
      <p:sp>
        <p:nvSpPr>
          <p:cNvPr id="258"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企业用电量的差异</a:t>
            </a:r>
          </a:p>
        </p:txBody>
      </p:sp>
      <p:grpSp>
        <p:nvGrpSpPr>
          <p:cNvPr id="19461" name="组合 258"/>
          <p:cNvGrpSpPr>
            <a:grpSpLocks/>
          </p:cNvGrpSpPr>
          <p:nvPr/>
        </p:nvGrpSpPr>
        <p:grpSpPr bwMode="auto">
          <a:xfrm>
            <a:off x="271463" y="346075"/>
            <a:ext cx="842962" cy="390525"/>
            <a:chOff x="-29932" y="520698"/>
            <a:chExt cx="577569" cy="258806"/>
          </a:xfrm>
        </p:grpSpPr>
        <p:sp>
          <p:nvSpPr>
            <p:cNvPr id="260" name="箭头: V 形 259"/>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1" name="箭头: V 形 260"/>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2" name="箭头: V 形 261"/>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pic>
        <p:nvPicPr>
          <p:cNvPr id="3" name="图片 2"/>
          <p:cNvPicPr>
            <a:picLocks noChangeAspect="1"/>
          </p:cNvPicPr>
          <p:nvPr/>
        </p:nvPicPr>
        <p:blipFill>
          <a:blip r:embed="rId3"/>
          <a:stretch>
            <a:fillRect/>
          </a:stretch>
        </p:blipFill>
        <p:spPr>
          <a:xfrm>
            <a:off x="4950568" y="875141"/>
            <a:ext cx="6753751" cy="23974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p:cNvPicPr>
            <a:picLocks noChangeAspect="1"/>
          </p:cNvPicPr>
          <p:nvPr/>
        </p:nvPicPr>
        <p:blipFill>
          <a:blip r:embed="rId4"/>
          <a:stretch>
            <a:fillRect/>
          </a:stretch>
        </p:blipFill>
        <p:spPr>
          <a:xfrm>
            <a:off x="4950568" y="3543765"/>
            <a:ext cx="6753752" cy="2352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2" name="等腰三角形 71"/>
          <p:cNvSpPr/>
          <p:nvPr/>
        </p:nvSpPr>
        <p:spPr>
          <a:xfrm rot="5400000">
            <a:off x="629443" y="1872743"/>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73" name="TextBox 31"/>
          <p:cNvSpPr txBox="1"/>
          <p:nvPr/>
        </p:nvSpPr>
        <p:spPr>
          <a:xfrm flipH="1">
            <a:off x="942347" y="1826613"/>
            <a:ext cx="3878069" cy="392672"/>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前</a:t>
            </a: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50</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家企业总用电量分布</a:t>
            </a:r>
          </a:p>
        </p:txBody>
      </p:sp>
      <p:sp>
        <p:nvSpPr>
          <p:cNvPr id="74" name="等腰三角形 73"/>
          <p:cNvSpPr/>
          <p:nvPr/>
        </p:nvSpPr>
        <p:spPr>
          <a:xfrm rot="5400000">
            <a:off x="618331" y="4605392"/>
            <a:ext cx="265113" cy="206375"/>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eaLnBrk="1" fontAlgn="auto" hangingPunct="1">
              <a:spcBef>
                <a:spcPts val="0"/>
              </a:spcBef>
              <a:spcAft>
                <a:spcPts val="0"/>
              </a:spcAft>
              <a:defRPr/>
            </a:pPr>
            <a:endParaRPr lang="zh-CN" altLang="en-US">
              <a:solidFill>
                <a:prstClr val="black"/>
              </a:solidFill>
            </a:endParaRPr>
          </a:p>
        </p:txBody>
      </p:sp>
      <p:sp>
        <p:nvSpPr>
          <p:cNvPr id="75" name="TextBox 31"/>
          <p:cNvSpPr txBox="1"/>
          <p:nvPr/>
        </p:nvSpPr>
        <p:spPr>
          <a:xfrm flipH="1">
            <a:off x="942348" y="4576727"/>
            <a:ext cx="4286120" cy="392672"/>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前</a:t>
            </a: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9-500</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家企业总用电量</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企业用电量的差异</a:t>
            </a:r>
          </a:p>
        </p:txBody>
      </p:sp>
      <p:grpSp>
        <p:nvGrpSpPr>
          <p:cNvPr id="21507" name="组合 258"/>
          <p:cNvGrpSpPr>
            <a:grpSpLocks/>
          </p:cNvGrpSpPr>
          <p:nvPr/>
        </p:nvGrpSpPr>
        <p:grpSpPr bwMode="auto">
          <a:xfrm>
            <a:off x="271463" y="346075"/>
            <a:ext cx="842962" cy="390525"/>
            <a:chOff x="-29932" y="520698"/>
            <a:chExt cx="577569" cy="258806"/>
          </a:xfrm>
        </p:grpSpPr>
        <p:sp>
          <p:nvSpPr>
            <p:cNvPr id="260" name="箭头: V 形 259"/>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1" name="箭头: V 形 260"/>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2" name="箭头: V 形 261"/>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pic>
        <p:nvPicPr>
          <p:cNvPr id="4" name="图片 3"/>
          <p:cNvPicPr>
            <a:picLocks noChangeAspect="1"/>
          </p:cNvPicPr>
          <p:nvPr/>
        </p:nvPicPr>
        <p:blipFill>
          <a:blip r:embed="rId3"/>
          <a:stretch>
            <a:fillRect/>
          </a:stretch>
        </p:blipFill>
        <p:spPr>
          <a:xfrm>
            <a:off x="5798982" y="858804"/>
            <a:ext cx="5062692" cy="48131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1" name="等腰三角形 70"/>
          <p:cNvSpPr/>
          <p:nvPr/>
        </p:nvSpPr>
        <p:spPr>
          <a:xfrm rot="5400000">
            <a:off x="807860" y="2028032"/>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72" name="TextBox 31"/>
          <p:cNvSpPr txBox="1"/>
          <p:nvPr/>
        </p:nvSpPr>
        <p:spPr>
          <a:xfrm flipH="1">
            <a:off x="1170769" y="2009775"/>
            <a:ext cx="3637550" cy="392672"/>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企业</a:t>
            </a: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1416</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占比近</a:t>
            </a: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1/4</a:t>
            </a:r>
          </a:p>
        </p:txBody>
      </p:sp>
      <p:sp>
        <p:nvSpPr>
          <p:cNvPr id="73" name="等腰三角形 72"/>
          <p:cNvSpPr/>
          <p:nvPr/>
        </p:nvSpPr>
        <p:spPr>
          <a:xfrm rot="5400000">
            <a:off x="796748" y="3504407"/>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80" name="TextBox 31"/>
          <p:cNvSpPr txBox="1"/>
          <p:nvPr/>
        </p:nvSpPr>
        <p:spPr>
          <a:xfrm flipH="1">
            <a:off x="1114425" y="3362866"/>
            <a:ext cx="3637550" cy="830997"/>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174</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a:t>
            </a: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175</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a:t>
            </a: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1416</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用电占比接近</a:t>
            </a: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1/2</a:t>
            </a:r>
          </a:p>
        </p:txBody>
      </p:sp>
      <p:sp>
        <p:nvSpPr>
          <p:cNvPr id="88" name="TextBox 32"/>
          <p:cNvSpPr txBox="1"/>
          <p:nvPr/>
        </p:nvSpPr>
        <p:spPr>
          <a:xfrm>
            <a:off x="1127613" y="4316067"/>
            <a:ext cx="3376150" cy="492443"/>
          </a:xfrm>
          <a:prstGeom prst="rect">
            <a:avLst/>
          </a:prstGeom>
          <a:noFill/>
        </p:spPr>
        <p:txBody>
          <a:bodyPr>
            <a:spAutoFit/>
            <a:scene3d>
              <a:camera prst="orthographicFront"/>
              <a:lightRig rig="threePt" dir="t"/>
            </a:scene3d>
            <a:sp3d contourW="12700"/>
          </a:bodyPr>
          <a:lstStyle/>
          <a:p>
            <a:pPr eaLnBrk="1" fontAlgn="auto" hangingPunct="1">
              <a:lnSpc>
                <a:spcPct val="130000"/>
              </a:lnSpc>
              <a:spcBef>
                <a:spcPts val="0"/>
              </a:spcBef>
              <a:spcAft>
                <a:spcPts val="0"/>
              </a:spcAft>
              <a:defRPr/>
            </a:pPr>
            <a:r>
              <a:rPr lang="zh-CN" altLang="en-US" sz="2000" dirty="0">
                <a:solidFill>
                  <a:schemeClr val="bg1"/>
                </a:solidFill>
                <a:latin typeface="微软雅黑" pitchFamily="34" charset="-122"/>
              </a:rPr>
              <a:t>在预测时权重占比较高</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Box 31"/>
          <p:cNvSpPr txBox="1"/>
          <p:nvPr/>
        </p:nvSpPr>
        <p:spPr>
          <a:xfrm flipH="1">
            <a:off x="1170769" y="274029"/>
            <a:ext cx="4286120" cy="584775"/>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zh-CN" altLang="en-US" sz="3200" b="0" dirty="0">
                <a:solidFill>
                  <a:srgbClr val="01E2BC"/>
                </a:solidFill>
                <a:effectLst>
                  <a:outerShdw blurRad="266700" algn="tl" rotWithShape="0">
                    <a:schemeClr val="tx2">
                      <a:lumMod val="40000"/>
                      <a:lumOff val="60000"/>
                      <a:alpha val="55000"/>
                    </a:schemeClr>
                  </a:outerShdw>
                </a:effectLst>
                <a:latin typeface="迷你简综艺" panose="03000509000000000000" pitchFamily="65" charset="-122"/>
                <a:ea typeface="迷你简综艺" panose="03000509000000000000" pitchFamily="65" charset="-122"/>
                <a:cs typeface="Times New Roman" pitchFamily="18" charset="0"/>
              </a:rPr>
              <a:t>用电量较大的企业特征</a:t>
            </a:r>
          </a:p>
        </p:txBody>
      </p:sp>
      <p:grpSp>
        <p:nvGrpSpPr>
          <p:cNvPr id="23555" name="组合 258"/>
          <p:cNvGrpSpPr>
            <a:grpSpLocks/>
          </p:cNvGrpSpPr>
          <p:nvPr/>
        </p:nvGrpSpPr>
        <p:grpSpPr bwMode="auto">
          <a:xfrm>
            <a:off x="271463" y="346075"/>
            <a:ext cx="842962" cy="390525"/>
            <a:chOff x="-29932" y="520698"/>
            <a:chExt cx="577569" cy="258806"/>
          </a:xfrm>
        </p:grpSpPr>
        <p:sp>
          <p:nvSpPr>
            <p:cNvPr id="260" name="箭头: V 形 259"/>
            <p:cNvSpPr/>
            <p:nvPr/>
          </p:nvSpPr>
          <p:spPr>
            <a:xfrm>
              <a:off x="-29932"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1" name="箭头: V 形 260"/>
            <p:cNvSpPr/>
            <p:nvPr/>
          </p:nvSpPr>
          <p:spPr>
            <a:xfrm>
              <a:off x="165854"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sp>
          <p:nvSpPr>
            <p:cNvPr id="262" name="箭头: V 形 261"/>
            <p:cNvSpPr/>
            <p:nvPr/>
          </p:nvSpPr>
          <p:spPr>
            <a:xfrm>
              <a:off x="361640" y="520698"/>
              <a:ext cx="185997" cy="258806"/>
            </a:xfrm>
            <a:prstGeom prst="chevron">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p>
          </p:txBody>
        </p:sp>
      </p:grpSp>
      <p:sp>
        <p:nvSpPr>
          <p:cNvPr id="74" name="等腰三角形 73"/>
          <p:cNvSpPr/>
          <p:nvPr/>
        </p:nvSpPr>
        <p:spPr>
          <a:xfrm rot="5400000">
            <a:off x="315119" y="1756569"/>
            <a:ext cx="265112"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75" name="TextBox 31"/>
          <p:cNvSpPr txBox="1"/>
          <p:nvPr/>
        </p:nvSpPr>
        <p:spPr>
          <a:xfrm flipH="1">
            <a:off x="551209" y="1724200"/>
            <a:ext cx="3637550" cy="392672"/>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用电量大、无节假日</a:t>
            </a:r>
          </a:p>
        </p:txBody>
      </p:sp>
      <p:sp>
        <p:nvSpPr>
          <p:cNvPr id="76" name="等腰三角形 75"/>
          <p:cNvSpPr/>
          <p:nvPr/>
        </p:nvSpPr>
        <p:spPr>
          <a:xfrm rot="5400000">
            <a:off x="315118" y="3218657"/>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77" name="TextBox 31"/>
          <p:cNvSpPr txBox="1"/>
          <p:nvPr/>
        </p:nvSpPr>
        <p:spPr>
          <a:xfrm flipH="1">
            <a:off x="551209" y="3101050"/>
            <a:ext cx="3637550" cy="830997"/>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lnSpc>
                <a:spcPct val="100000"/>
              </a:lnSpc>
              <a:spcBef>
                <a:spcPts val="0"/>
              </a:spcBef>
              <a:spcAft>
                <a:spcPts val="0"/>
              </a:spcAft>
              <a:defRPr/>
            </a:pP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1416</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与</a:t>
            </a: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174</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为同类企业、影响空气质量</a:t>
            </a:r>
          </a:p>
        </p:txBody>
      </p:sp>
      <p:sp>
        <p:nvSpPr>
          <p:cNvPr id="78" name="等腰三角形 77"/>
          <p:cNvSpPr/>
          <p:nvPr/>
        </p:nvSpPr>
        <p:spPr>
          <a:xfrm rot="5400000">
            <a:off x="315118" y="4691857"/>
            <a:ext cx="265113" cy="228600"/>
          </a:xfrm>
          <a:prstGeom prst="triangle">
            <a:avLst/>
          </a:prstGeom>
          <a:solidFill>
            <a:srgbClr val="01E2BC"/>
          </a:solidFill>
          <a:ln w="88900">
            <a:no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zh-CN" altLang="en-US">
              <a:solidFill>
                <a:prstClr val="black"/>
              </a:solidFill>
            </a:endParaRPr>
          </a:p>
        </p:txBody>
      </p:sp>
      <p:sp>
        <p:nvSpPr>
          <p:cNvPr id="79" name="TextBox 31"/>
          <p:cNvSpPr txBox="1"/>
          <p:nvPr/>
        </p:nvSpPr>
        <p:spPr>
          <a:xfrm flipH="1">
            <a:off x="551209" y="4646084"/>
            <a:ext cx="3637550" cy="387798"/>
          </a:xfrm>
          <a:prstGeom prst="rect">
            <a:avLst/>
          </a:prstGeom>
          <a:noFill/>
        </p:spPr>
        <p:txBody>
          <a:bodyPr>
            <a:spAutoFit/>
            <a:scene3d>
              <a:camera prst="orthographicFront"/>
              <a:lightRig rig="threePt" dir="t"/>
            </a:scene3d>
            <a:sp3d contourW="12700"/>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defTabSz="685891" eaLnBrk="1" fontAlgn="auto" hangingPunct="1">
              <a:spcBef>
                <a:spcPts val="0"/>
              </a:spcBef>
              <a:spcAft>
                <a:spcPts val="0"/>
              </a:spcAft>
              <a:defRPr/>
            </a:pPr>
            <a:r>
              <a:rPr lang="en-US" altLang="zh-CN" sz="2400" b="0" dirty="0">
                <a:solidFill>
                  <a:schemeClr val="bg1"/>
                </a:solidFill>
                <a:latin typeface="迷你简综艺" panose="03000509000000000000" pitchFamily="65" charset="-122"/>
                <a:ea typeface="迷你简综艺" panose="03000509000000000000" pitchFamily="65" charset="-122"/>
                <a:cs typeface="Times New Roman" pitchFamily="18" charset="0"/>
              </a:rPr>
              <a:t>175</a:t>
            </a:r>
            <a:r>
              <a:rPr lang="zh-CN" altLang="en-US" sz="2400" b="0" dirty="0">
                <a:solidFill>
                  <a:schemeClr val="bg1"/>
                </a:solidFill>
                <a:latin typeface="迷你简综艺" panose="03000509000000000000" pitchFamily="65" charset="-122"/>
                <a:ea typeface="迷你简综艺" panose="03000509000000000000" pitchFamily="65" charset="-122"/>
                <a:cs typeface="Times New Roman" pitchFamily="18" charset="0"/>
              </a:rPr>
              <a:t>为同行业相关企业</a:t>
            </a:r>
          </a:p>
        </p:txBody>
      </p:sp>
      <p:pic>
        <p:nvPicPr>
          <p:cNvPr id="2" name="图片 1"/>
          <p:cNvPicPr>
            <a:picLocks noChangeAspect="1"/>
          </p:cNvPicPr>
          <p:nvPr/>
        </p:nvPicPr>
        <p:blipFill>
          <a:blip r:embed="rId3"/>
          <a:stretch>
            <a:fillRect/>
          </a:stretch>
        </p:blipFill>
        <p:spPr>
          <a:xfrm>
            <a:off x="4188759" y="1304925"/>
            <a:ext cx="7595254" cy="4103688"/>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5426</TotalTime>
  <Words>2374</Words>
  <Application>Microsoft Office PowerPoint</Application>
  <PresentationFormat>宽屏</PresentationFormat>
  <Paragraphs>485</Paragraphs>
  <Slides>42</Slides>
  <Notes>37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42</vt:i4>
      </vt:variant>
    </vt:vector>
  </HeadingPairs>
  <TitlesOfParts>
    <vt:vector size="55" baseType="lpstr">
      <vt:lpstr>迷你简综艺</vt:lpstr>
      <vt:lpstr>黑体</vt:lpstr>
      <vt:lpstr>华文新魏</vt:lpstr>
      <vt:lpstr>Agency FB</vt:lpstr>
      <vt:lpstr>Times New Roman</vt:lpstr>
      <vt:lpstr>Wingdings</vt:lpstr>
      <vt:lpstr>微软雅黑</vt:lpstr>
      <vt:lpstr>等线</vt:lpstr>
      <vt:lpstr>Arial</vt:lpstr>
      <vt:lpstr>迷你简菱心</vt:lpstr>
      <vt:lpstr>Arial Rounded MT Bold</vt:lpstr>
      <vt:lpstr>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特征工程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冯毅东</dc:creator>
  <cp:lastModifiedBy>qi Fly</cp:lastModifiedBy>
  <cp:revision>244</cp:revision>
  <dcterms:created xsi:type="dcterms:W3CDTF">2017-05-22T01:12:59Z</dcterms:created>
  <dcterms:modified xsi:type="dcterms:W3CDTF">2018-11-10T08:40:28Z</dcterms:modified>
</cp:coreProperties>
</file>